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4"/>
  </p:notesMasterIdLst>
  <p:sldIdLst>
    <p:sldId id="256" r:id="rId2"/>
    <p:sldId id="301" r:id="rId3"/>
    <p:sldId id="302" r:id="rId4"/>
    <p:sldId id="257" r:id="rId5"/>
    <p:sldId id="259" r:id="rId6"/>
    <p:sldId id="260" r:id="rId7"/>
    <p:sldId id="261" r:id="rId8"/>
    <p:sldId id="258" r:id="rId9"/>
    <p:sldId id="262" r:id="rId10"/>
    <p:sldId id="263" r:id="rId11"/>
    <p:sldId id="303" r:id="rId12"/>
    <p:sldId id="264" r:id="rId13"/>
    <p:sldId id="265" r:id="rId14"/>
    <p:sldId id="266" r:id="rId15"/>
    <p:sldId id="267" r:id="rId16"/>
    <p:sldId id="268" r:id="rId17"/>
    <p:sldId id="269" r:id="rId18"/>
    <p:sldId id="270" r:id="rId19"/>
    <p:sldId id="304" r:id="rId20"/>
    <p:sldId id="271" r:id="rId21"/>
    <p:sldId id="272" r:id="rId22"/>
    <p:sldId id="273" r:id="rId23"/>
    <p:sldId id="274" r:id="rId24"/>
    <p:sldId id="276" r:id="rId25"/>
    <p:sldId id="275" r:id="rId26"/>
    <p:sldId id="300" r:id="rId27"/>
    <p:sldId id="277" r:id="rId28"/>
    <p:sldId id="305" r:id="rId29"/>
    <p:sldId id="278" r:id="rId30"/>
    <p:sldId id="279" r:id="rId31"/>
    <p:sldId id="280" r:id="rId32"/>
    <p:sldId id="281" r:id="rId33"/>
    <p:sldId id="282" r:id="rId34"/>
    <p:sldId id="299" r:id="rId35"/>
    <p:sldId id="283" r:id="rId36"/>
    <p:sldId id="284" r:id="rId37"/>
    <p:sldId id="306" r:id="rId38"/>
    <p:sldId id="285" r:id="rId39"/>
    <p:sldId id="286" r:id="rId40"/>
    <p:sldId id="287" r:id="rId41"/>
    <p:sldId id="289" r:id="rId42"/>
    <p:sldId id="288" r:id="rId43"/>
    <p:sldId id="290" r:id="rId44"/>
    <p:sldId id="307" r:id="rId45"/>
    <p:sldId id="291" r:id="rId46"/>
    <p:sldId id="292" r:id="rId47"/>
    <p:sldId id="293" r:id="rId48"/>
    <p:sldId id="295" r:id="rId49"/>
    <p:sldId id="296" r:id="rId50"/>
    <p:sldId id="297" r:id="rId51"/>
    <p:sldId id="298" r:id="rId52"/>
    <p:sldId id="294" r:id="rId5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80579" autoAdjust="0"/>
  </p:normalViewPr>
  <p:slideViewPr>
    <p:cSldViewPr>
      <p:cViewPr varScale="1">
        <p:scale>
          <a:sx n="92" d="100"/>
          <a:sy n="92" d="100"/>
        </p:scale>
        <p:origin x="1205"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538506-6327-47C2-94FB-CB5CF5B71C7F}" type="datetimeFigureOut">
              <a:rPr lang="en-US" smtClean="0"/>
              <a:t>8/18/2021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784EC1-18AD-4E6A-AB58-D1244AD8B280}" type="slidenum">
              <a:rPr lang="en-US" smtClean="0"/>
              <a:t>‹#›</a:t>
            </a:fld>
            <a:endParaRPr lang="en-US"/>
          </a:p>
        </p:txBody>
      </p:sp>
    </p:spTree>
    <p:extLst>
      <p:ext uri="{BB962C8B-B14F-4D97-AF65-F5344CB8AC3E}">
        <p14:creationId xmlns:p14="http://schemas.microsoft.com/office/powerpoint/2010/main" val="455617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ctr"/>
            <a:r>
              <a:rPr lang="en-US" sz="4800" b="1"/>
              <a:t>Physics Unit 4</a:t>
            </a:r>
          </a:p>
        </p:txBody>
      </p:sp>
      <p:sp>
        <p:nvSpPr>
          <p:cNvPr id="4" name="Slide Number Placeholder 3"/>
          <p:cNvSpPr>
            <a:spLocks noGrp="1"/>
          </p:cNvSpPr>
          <p:nvPr>
            <p:ph type="sldNum" sz="quarter" idx="10"/>
          </p:nvPr>
        </p:nvSpPr>
        <p:spPr/>
        <p:txBody>
          <a:bodyPr/>
          <a:lstStyle/>
          <a:p>
            <a:fld id="{B5784EC1-18AD-4E6A-AB58-D1244AD8B280}" type="slidenum">
              <a:rPr lang="en-US" smtClean="0"/>
              <a:t>1</a:t>
            </a:fld>
            <a:endParaRPr lang="en-US"/>
          </a:p>
        </p:txBody>
      </p:sp>
    </p:spTree>
    <p:extLst>
      <p:ext uri="{BB962C8B-B14F-4D97-AF65-F5344CB8AC3E}">
        <p14:creationId xmlns:p14="http://schemas.microsoft.com/office/powerpoint/2010/main" val="2490099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12</a:t>
            </a:fld>
            <a:endParaRPr lang="en-US"/>
          </a:p>
        </p:txBody>
      </p:sp>
    </p:spTree>
    <p:extLst>
      <p:ext uri="{BB962C8B-B14F-4D97-AF65-F5344CB8AC3E}">
        <p14:creationId xmlns:p14="http://schemas.microsoft.com/office/powerpoint/2010/main" val="2733133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13</a:t>
            </a:fld>
            <a:endParaRPr lang="en-US"/>
          </a:p>
        </p:txBody>
      </p:sp>
    </p:spTree>
    <p:extLst>
      <p:ext uri="{BB962C8B-B14F-4D97-AF65-F5344CB8AC3E}">
        <p14:creationId xmlns:p14="http://schemas.microsoft.com/office/powerpoint/2010/main" val="1767737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14</a:t>
            </a:fld>
            <a:endParaRPr lang="en-US"/>
          </a:p>
        </p:txBody>
      </p:sp>
    </p:spTree>
    <p:extLst>
      <p:ext uri="{BB962C8B-B14F-4D97-AF65-F5344CB8AC3E}">
        <p14:creationId xmlns:p14="http://schemas.microsoft.com/office/powerpoint/2010/main" val="111252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15</a:t>
            </a:fld>
            <a:endParaRPr lang="en-US"/>
          </a:p>
        </p:txBody>
      </p:sp>
    </p:spTree>
    <p:extLst>
      <p:ext uri="{BB962C8B-B14F-4D97-AF65-F5344CB8AC3E}">
        <p14:creationId xmlns:p14="http://schemas.microsoft.com/office/powerpoint/2010/main" val="31083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16</a:t>
            </a:fld>
            <a:endParaRPr lang="en-US"/>
          </a:p>
        </p:txBody>
      </p:sp>
    </p:spTree>
    <p:extLst>
      <p:ext uri="{BB962C8B-B14F-4D97-AF65-F5344CB8AC3E}">
        <p14:creationId xmlns:p14="http://schemas.microsoft.com/office/powerpoint/2010/main" val="32159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Use hinge as pivot point to eliminate</a:t>
                </a:r>
                <a:r>
                  <a:rPr lang="en-US" baseline="0" dirty="0"/>
                  <a:t> need for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a:rPr>
                          <m:t>𝐹</m:t>
                        </m:r>
                      </m:e>
                      <m:sub>
                        <m:r>
                          <a:rPr lang="en-US" b="0" i="1" baseline="0" smtClean="0">
                            <a:latin typeface="Cambria Math"/>
                          </a:rPr>
                          <m:t>h</m:t>
                        </m:r>
                      </m:sub>
                    </m:sSub>
                  </m:oMath>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m:t>
                      </m:r>
                      <m:r>
                        <a:rPr lang="en-US" b="0" i="1" smtClean="0">
                          <a:latin typeface="Cambria Math"/>
                        </a:rPr>
                        <m:t>𝜏</m:t>
                      </m:r>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h</m:t>
                          </m:r>
                        </m:sub>
                      </m:sSub>
                      <m:d>
                        <m:dPr>
                          <m:ctrlPr>
                            <a:rPr lang="en-US" b="0" i="1" smtClean="0">
                              <a:latin typeface="Cambria Math" panose="02040503050406030204" pitchFamily="18" charset="0"/>
                            </a:rPr>
                          </m:ctrlPr>
                        </m:dPr>
                        <m:e>
                          <m:r>
                            <a:rPr lang="en-US" b="0" i="1" smtClean="0">
                              <a:latin typeface="Cambria Math"/>
                            </a:rPr>
                            <m:t>0</m:t>
                          </m:r>
                        </m:e>
                      </m:d>
                      <m:r>
                        <a:rPr lang="en-US" b="0" i="1" smtClean="0">
                          <a:latin typeface="Cambria Math"/>
                        </a:rPr>
                        <m:t>+</m:t>
                      </m:r>
                      <m:r>
                        <a:rPr lang="en-US" b="0" i="1" smtClean="0">
                          <a:latin typeface="Cambria Math"/>
                        </a:rPr>
                        <m:t>𝑇</m:t>
                      </m:r>
                      <m:d>
                        <m:dPr>
                          <m:ctrlPr>
                            <a:rPr lang="en-US" b="0" i="1" smtClean="0">
                              <a:latin typeface="Cambria Math" panose="02040503050406030204" pitchFamily="18" charset="0"/>
                            </a:rPr>
                          </m:ctrlPr>
                        </m:dPr>
                        <m:e>
                          <m:r>
                            <a:rPr lang="en-US" b="0" i="1" smtClean="0">
                              <a:latin typeface="Cambria Math"/>
                            </a:rPr>
                            <m:t>𝐿</m:t>
                          </m:r>
                        </m:e>
                      </m:d>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15°</m:t>
                          </m:r>
                        </m:e>
                      </m:func>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𝑀𝑔</m:t>
                          </m:r>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𝐿</m:t>
                              </m:r>
                            </m:num>
                            <m:den>
                              <m:r>
                                <a:rPr lang="en-US" b="0" i="1" smtClean="0">
                                  <a:latin typeface="Cambria Math"/>
                                </a:rPr>
                                <m:t>2</m:t>
                              </m:r>
                            </m:den>
                          </m:f>
                        </m:e>
                      </m:d>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45°</m:t>
                          </m:r>
                        </m:e>
                      </m:func>
                      <m:r>
                        <a:rPr lang="en-US" b="0" i="1" smtClean="0">
                          <a:latin typeface="Cambria Math"/>
                        </a:rPr>
                        <m:t>−</m:t>
                      </m:r>
                      <m:r>
                        <a:rPr lang="en-US" b="0" i="1" smtClean="0">
                          <a:latin typeface="Cambria Math"/>
                        </a:rPr>
                        <m:t>𝑚𝑔</m:t>
                      </m:r>
                      <m:d>
                        <m:dPr>
                          <m:ctrlPr>
                            <a:rPr lang="en-US" b="0" i="1" smtClean="0">
                              <a:latin typeface="Cambria Math" panose="02040503050406030204" pitchFamily="18" charset="0"/>
                            </a:rPr>
                          </m:ctrlPr>
                        </m:dPr>
                        <m:e>
                          <m:r>
                            <a:rPr lang="en-US" b="0" i="1" smtClean="0">
                              <a:latin typeface="Cambria Math"/>
                            </a:rPr>
                            <m:t>𝐿</m:t>
                          </m:r>
                        </m:e>
                      </m:d>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45°</m:t>
                          </m:r>
                        </m:e>
                      </m:func>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0+</m:t>
                      </m:r>
                      <m:r>
                        <a:rPr lang="en-US" b="0" i="1" smtClean="0">
                          <a:latin typeface="Cambria Math"/>
                        </a:rPr>
                        <m:t>𝑇𝐿</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15°</m:t>
                          </m:r>
                        </m:e>
                      </m:func>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45 </m:t>
                          </m:r>
                          <m:r>
                            <a:rPr lang="en-US" b="0" i="1" smtClean="0">
                              <a:latin typeface="Cambria Math"/>
                            </a:rPr>
                            <m:t>𝑘𝑔</m:t>
                          </m:r>
                        </m:e>
                      </m:d>
                      <m:d>
                        <m:dPr>
                          <m:ctrlPr>
                            <a:rPr lang="en-US" b="0" i="1" smtClean="0">
                              <a:latin typeface="Cambria Math" panose="02040503050406030204" pitchFamily="18" charset="0"/>
                            </a:rPr>
                          </m:ctrlPr>
                        </m:dPr>
                        <m:e>
                          <m:r>
                            <a:rPr lang="en-US" b="0" i="1" smtClean="0">
                              <a:latin typeface="Cambria Math"/>
                            </a:rPr>
                            <m:t>9.</m:t>
                          </m:r>
                          <m:r>
                            <a:rPr lang="en-US" b="0" i="0" smtClean="0">
                              <a:latin typeface="Cambria Math"/>
                            </a:rPr>
                            <m:t>8</m:t>
                          </m:r>
                          <m:f>
                            <m:fPr>
                              <m:ctrlPr>
                                <a:rPr lang="en-US" b="0" i="1" smtClean="0">
                                  <a:latin typeface="Cambria Math" panose="02040503050406030204" pitchFamily="18" charset="0"/>
                                </a:rPr>
                              </m:ctrlPr>
                            </m:fPr>
                            <m:num>
                              <m:r>
                                <m:rPr>
                                  <m:sty m:val="p"/>
                                </m:rPr>
                                <a:rPr lang="en-US" b="0" i="0" smtClean="0">
                                  <a:latin typeface="Cambria Math"/>
                                </a:rPr>
                                <m:t>m</m:t>
                              </m:r>
                            </m:num>
                            <m:den>
                              <m:sSup>
                                <m:sSupPr>
                                  <m:ctrlPr>
                                    <a:rPr lang="en-US" b="0" i="1" smtClean="0">
                                      <a:latin typeface="Cambria Math" panose="02040503050406030204" pitchFamily="18" charset="0"/>
                                    </a:rPr>
                                  </m:ctrlPr>
                                </m:sSupPr>
                                <m:e>
                                  <m:r>
                                    <m:rPr>
                                      <m:sty m:val="p"/>
                                    </m:rPr>
                                    <a:rPr lang="en-US" b="0" i="0" smtClean="0">
                                      <a:latin typeface="Cambria Math"/>
                                    </a:rPr>
                                    <m:t>s</m:t>
                                  </m:r>
                                </m:e>
                                <m:sup>
                                  <m:r>
                                    <a:rPr lang="en-US" b="0" i="0" smtClean="0">
                                      <a:latin typeface="Cambria Math"/>
                                    </a:rPr>
                                    <m:t>2</m:t>
                                  </m:r>
                                </m:sup>
                              </m:sSup>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m:rPr>
                                  <m:sty m:val="p"/>
                                </m:rPr>
                                <a:rPr lang="en-US" b="0" i="0" smtClean="0">
                                  <a:latin typeface="Cambria Math"/>
                                </a:rPr>
                                <m:t>L</m:t>
                              </m:r>
                            </m:num>
                            <m:den>
                              <m:r>
                                <a:rPr lang="en-US" b="0" i="0" smtClean="0">
                                  <a:latin typeface="Cambria Math"/>
                                </a:rPr>
                                <m:t>2</m:t>
                              </m:r>
                            </m:den>
                          </m:f>
                        </m:e>
                      </m:d>
                      <m:r>
                        <m:rPr>
                          <m:sty m:val="p"/>
                        </m:rPr>
                        <a:rPr lang="en-US" b="0" i="0" smtClean="0">
                          <a:latin typeface="Cambria Math"/>
                        </a:rPr>
                        <m:t>sin</m:t>
                      </m:r>
                      <m:r>
                        <a:rPr lang="en-US" b="0" i="0" smtClean="0">
                          <a:latin typeface="Cambria Math"/>
                        </a:rPr>
                        <m:t> 45</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225 </m:t>
                          </m:r>
                          <m:r>
                            <a:rPr lang="en-US" b="0" i="1" smtClean="0">
                              <a:latin typeface="Cambria Math"/>
                            </a:rPr>
                            <m:t>𝑘𝑔</m:t>
                          </m:r>
                        </m:e>
                      </m:d>
                      <m:d>
                        <m:dPr>
                          <m:ctrlPr>
                            <a:rPr lang="en-US" b="0" i="1" smtClean="0">
                              <a:latin typeface="Cambria Math" panose="02040503050406030204" pitchFamily="18" charset="0"/>
                            </a:rPr>
                          </m:ctrlPr>
                        </m:dPr>
                        <m:e>
                          <m:r>
                            <a:rPr lang="en-US" b="0" i="1" smtClean="0">
                              <a:latin typeface="Cambria Math"/>
                            </a:rPr>
                            <m:t>9.8</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e>
                      </m:d>
                      <m:d>
                        <m:dPr>
                          <m:ctrlPr>
                            <a:rPr lang="en-US" b="0" i="1" smtClean="0">
                              <a:latin typeface="Cambria Math" panose="02040503050406030204" pitchFamily="18" charset="0"/>
                            </a:rPr>
                          </m:ctrlPr>
                        </m:dPr>
                        <m:e>
                          <m:r>
                            <a:rPr lang="en-US" b="0" i="1" smtClean="0">
                              <a:latin typeface="Cambria Math"/>
                            </a:rPr>
                            <m:t>𝐿</m:t>
                          </m:r>
                        </m:e>
                      </m:d>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45°</m:t>
                          </m:r>
                        </m:e>
                      </m:func>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𝑇𝐿</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15°</m:t>
                          </m:r>
                        </m:e>
                      </m:func>
                      <m:r>
                        <a:rPr lang="en-US" b="0" i="1" smtClean="0">
                          <a:latin typeface="Cambria Math"/>
                        </a:rPr>
                        <m:t>−155.917 </m:t>
                      </m:r>
                      <m:r>
                        <a:rPr lang="en-US" b="0" i="1" smtClean="0">
                          <a:latin typeface="Cambria Math"/>
                        </a:rPr>
                        <m:t>𝑁</m:t>
                      </m:r>
                      <m:r>
                        <a:rPr lang="en-US" b="0" i="1" smtClean="0">
                          <a:latin typeface="Cambria Math"/>
                        </a:rPr>
                        <m:t> </m:t>
                      </m:r>
                      <m:r>
                        <a:rPr lang="en-US" b="0" i="1" smtClean="0">
                          <a:latin typeface="Cambria Math"/>
                        </a:rPr>
                        <m:t>𝐿</m:t>
                      </m:r>
                      <m:r>
                        <a:rPr lang="en-US" b="0" i="1" smtClean="0">
                          <a:latin typeface="Cambria Math"/>
                        </a:rPr>
                        <m:t>−1559.170 </m:t>
                      </m:r>
                      <m:r>
                        <a:rPr lang="en-US" b="0" i="1" smtClean="0">
                          <a:latin typeface="Cambria Math"/>
                        </a:rPr>
                        <m:t>𝑁</m:t>
                      </m:r>
                      <m:r>
                        <a:rPr lang="en-US" b="0" i="1" smtClean="0">
                          <a:latin typeface="Cambria Math"/>
                        </a:rPr>
                        <m:t> </m:t>
                      </m:r>
                      <m:r>
                        <a:rPr lang="en-US" b="0" i="1" smtClean="0">
                          <a:latin typeface="Cambria Math"/>
                        </a:rPr>
                        <m:t>𝐿</m:t>
                      </m:r>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𝑇𝐿</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15°</m:t>
                          </m:r>
                        </m:e>
                      </m:func>
                      <m:r>
                        <a:rPr lang="en-US" b="0" i="1" smtClean="0">
                          <a:latin typeface="Cambria Math"/>
                        </a:rPr>
                        <m:t>=1715.087 </m:t>
                      </m:r>
                      <m:r>
                        <a:rPr lang="en-US" b="0" i="1" smtClean="0">
                          <a:latin typeface="Cambria Math"/>
                        </a:rPr>
                        <m:t>𝑁</m:t>
                      </m:r>
                      <m:r>
                        <a:rPr lang="en-US" b="0" i="1" smtClean="0">
                          <a:latin typeface="Cambria Math"/>
                        </a:rPr>
                        <m:t> </m:t>
                      </m:r>
                      <m:r>
                        <a:rPr lang="en-US" b="0" i="1" smtClean="0">
                          <a:latin typeface="Cambria Math"/>
                        </a:rPr>
                        <m:t>𝐿</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𝑇</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1715.087 </m:t>
                          </m:r>
                          <m:r>
                            <a:rPr lang="en-US" b="0" i="1" smtClean="0">
                              <a:latin typeface="Cambria Math"/>
                            </a:rPr>
                            <m:t>𝑁</m:t>
                          </m:r>
                        </m:num>
                        <m:den>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15°</m:t>
                              </m:r>
                            </m:e>
                          </m:func>
                        </m:den>
                      </m:f>
                      <m:r>
                        <a:rPr lang="en-US" b="0" i="1" smtClean="0">
                          <a:latin typeface="Cambria Math"/>
                        </a:rPr>
                        <m:t>=6627 </m:t>
                      </m:r>
                      <m:r>
                        <a:rPr lang="en-US" b="0" i="1" smtClean="0">
                          <a:latin typeface="Cambria Math"/>
                        </a:rPr>
                        <m:t>𝑁</m:t>
                      </m:r>
                    </m:oMath>
                  </m:oMathPara>
                </a14:m>
                <a:endParaRPr lang="en-US" b="0" dirty="0"/>
              </a:p>
              <a:p>
                <a:endParaRPr lang="en-US" b="0" dirty="0"/>
              </a:p>
              <a:p>
                <a:r>
                  <a:rPr lang="en-US" b="0" dirty="0"/>
                  <a:t>Find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h𝑥</m:t>
                        </m:r>
                      </m:sub>
                    </m:sSub>
                  </m:oMath>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𝑥</m:t>
                          </m:r>
                        </m:sub>
                      </m:sSub>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h𝑥</m:t>
                          </m:r>
                        </m:sub>
                      </m:sSub>
                      <m:r>
                        <a:rPr lang="en-US" b="0" i="1" smtClean="0">
                          <a:latin typeface="Cambria Math"/>
                        </a:rPr>
                        <m:t>−</m:t>
                      </m:r>
                      <m:r>
                        <a:rPr lang="en-US" b="0" i="1" smtClean="0">
                          <a:latin typeface="Cambria Math"/>
                        </a:rPr>
                        <m:t>𝑇</m:t>
                      </m:r>
                      <m:func>
                        <m:funcPr>
                          <m:ctrlPr>
                            <a:rPr lang="en-US" b="0" i="1" smtClean="0">
                              <a:latin typeface="Cambria Math" panose="02040503050406030204" pitchFamily="18" charset="0"/>
                            </a:rPr>
                          </m:ctrlPr>
                        </m:funcPr>
                        <m:fName>
                          <m:r>
                            <m:rPr>
                              <m:sty m:val="p"/>
                            </m:rPr>
                            <a:rPr lang="en-US" b="0" i="0" smtClean="0">
                              <a:latin typeface="Cambria Math"/>
                            </a:rPr>
                            <m:t>cos</m:t>
                          </m:r>
                        </m:fName>
                        <m:e>
                          <m:r>
                            <a:rPr lang="en-US" b="0" i="1" smtClean="0">
                              <a:latin typeface="Cambria Math"/>
                            </a:rPr>
                            <m:t>30°</m:t>
                          </m:r>
                        </m:e>
                      </m:func>
                      <m:r>
                        <a:rPr lang="en-US" b="0" i="1" smtClean="0">
                          <a:latin typeface="Cambria Math"/>
                        </a:rPr>
                        <m:t>+0+0=0</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h𝑥</m:t>
                          </m:r>
                        </m:sub>
                      </m:sSub>
                      <m:r>
                        <a:rPr lang="en-US" b="0" i="1" smtClean="0">
                          <a:latin typeface="Cambria Math"/>
                        </a:rPr>
                        <m:t>=6627 </m:t>
                      </m:r>
                      <m:r>
                        <a:rPr lang="en-US" b="0" i="1" smtClean="0">
                          <a:latin typeface="Cambria Math"/>
                        </a:rPr>
                        <m:t>𝑁</m:t>
                      </m:r>
                      <m:func>
                        <m:funcPr>
                          <m:ctrlPr>
                            <a:rPr lang="en-US" b="0" i="1" smtClean="0">
                              <a:latin typeface="Cambria Math" panose="02040503050406030204" pitchFamily="18" charset="0"/>
                            </a:rPr>
                          </m:ctrlPr>
                        </m:funcPr>
                        <m:fName>
                          <m:r>
                            <m:rPr>
                              <m:sty m:val="p"/>
                            </m:rPr>
                            <a:rPr lang="en-US" b="0" i="0" smtClean="0">
                              <a:latin typeface="Cambria Math"/>
                            </a:rPr>
                            <m:t>cos</m:t>
                          </m:r>
                        </m:fName>
                        <m:e>
                          <m:r>
                            <a:rPr lang="en-US" b="0" i="1" smtClean="0">
                              <a:latin typeface="Cambria Math"/>
                            </a:rPr>
                            <m:t>30°</m:t>
                          </m:r>
                        </m:e>
                      </m:func>
                      <m:r>
                        <a:rPr lang="en-US" b="0" i="1" smtClean="0">
                          <a:latin typeface="Cambria Math"/>
                        </a:rPr>
                        <m:t>=5739 </m:t>
                      </m:r>
                      <m:r>
                        <a:rPr lang="en-US" b="0" i="1" smtClean="0">
                          <a:latin typeface="Cambria Math"/>
                        </a:rPr>
                        <m:t>𝑁</m:t>
                      </m:r>
                    </m:oMath>
                  </m:oMathPara>
                </a14:m>
                <a:endParaRPr lang="en-US" b="0" dirty="0"/>
              </a:p>
              <a:p>
                <a:r>
                  <a:rPr lang="en-US" b="0" dirty="0"/>
                  <a:t>Find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h𝑦</m:t>
                        </m:r>
                      </m:sub>
                    </m:sSub>
                  </m:oMath>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𝑦</m:t>
                          </m:r>
                        </m:sub>
                      </m:sSub>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h𝑦</m:t>
                          </m:r>
                        </m:sub>
                      </m:sSub>
                      <m:r>
                        <a:rPr lang="en-US" b="0" i="1" smtClean="0">
                          <a:latin typeface="Cambria Math"/>
                        </a:rPr>
                        <m:t>−</m:t>
                      </m:r>
                      <m:r>
                        <a:rPr lang="en-US" b="0" i="1" smtClean="0">
                          <a:latin typeface="Cambria Math"/>
                        </a:rPr>
                        <m:t>𝑇</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30°</m:t>
                          </m:r>
                        </m:e>
                      </m:func>
                      <m:r>
                        <a:rPr lang="en-US" b="0" i="1" smtClean="0">
                          <a:latin typeface="Cambria Math"/>
                        </a:rPr>
                        <m:t>−</m:t>
                      </m:r>
                      <m:r>
                        <a:rPr lang="en-US" b="0" i="1" smtClean="0">
                          <a:latin typeface="Cambria Math"/>
                        </a:rPr>
                        <m:t>𝑀𝑔</m:t>
                      </m:r>
                      <m:r>
                        <a:rPr lang="en-US" b="0" i="1" smtClean="0">
                          <a:latin typeface="Cambria Math"/>
                        </a:rPr>
                        <m:t>−</m:t>
                      </m:r>
                      <m:r>
                        <a:rPr lang="en-US" b="0" i="1" smtClean="0">
                          <a:latin typeface="Cambria Math"/>
                        </a:rPr>
                        <m:t>𝑚𝑔</m:t>
                      </m:r>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h𝑦</m:t>
                          </m:r>
                        </m:sub>
                      </m:sSub>
                      <m:r>
                        <a:rPr lang="en-US" b="0" i="1" smtClean="0">
                          <a:latin typeface="Cambria Math"/>
                        </a:rPr>
                        <m:t>=</m:t>
                      </m:r>
                      <m:r>
                        <a:rPr lang="en-US" b="0" i="1" smtClean="0">
                          <a:latin typeface="Cambria Math"/>
                        </a:rPr>
                        <m:t>𝑇</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30°</m:t>
                          </m:r>
                        </m:e>
                      </m:func>
                      <m:r>
                        <a:rPr lang="en-US" b="0" i="1" smtClean="0">
                          <a:latin typeface="Cambria Math"/>
                        </a:rPr>
                        <m:t>+</m:t>
                      </m:r>
                      <m:r>
                        <a:rPr lang="en-US" b="0" i="1" smtClean="0">
                          <a:latin typeface="Cambria Math"/>
                        </a:rPr>
                        <m:t>𝑀𝑔</m:t>
                      </m:r>
                      <m:r>
                        <a:rPr lang="en-US" b="0" i="1" smtClean="0">
                          <a:latin typeface="Cambria Math"/>
                        </a:rPr>
                        <m:t>+</m:t>
                      </m:r>
                      <m:r>
                        <a:rPr lang="en-US" b="0" i="1" smtClean="0">
                          <a:latin typeface="Cambria Math"/>
                        </a:rPr>
                        <m:t>𝑚𝑔</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h𝑦</m:t>
                          </m:r>
                        </m:sub>
                      </m:sSub>
                      <m:r>
                        <a:rPr lang="en-US" b="0" i="1" smtClean="0">
                          <a:latin typeface="Cambria Math"/>
                        </a:rPr>
                        <m:t>=6627 </m:t>
                      </m:r>
                      <m:r>
                        <a:rPr lang="en-US" b="0" i="1" smtClean="0">
                          <a:latin typeface="Cambria Math"/>
                        </a:rPr>
                        <m:t>𝑁</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30°</m:t>
                          </m:r>
                        </m:e>
                      </m:func>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45 </m:t>
                          </m:r>
                          <m:r>
                            <a:rPr lang="en-US" b="0" i="1" smtClean="0">
                              <a:latin typeface="Cambria Math"/>
                            </a:rPr>
                            <m:t>𝑘𝑔</m:t>
                          </m:r>
                        </m:e>
                      </m:d>
                      <m:d>
                        <m:dPr>
                          <m:ctrlPr>
                            <a:rPr lang="en-US" b="0" i="1" smtClean="0">
                              <a:latin typeface="Cambria Math" panose="02040503050406030204" pitchFamily="18" charset="0"/>
                            </a:rPr>
                          </m:ctrlPr>
                        </m:dPr>
                        <m:e>
                          <m:r>
                            <a:rPr lang="en-US" b="0" i="1" smtClean="0">
                              <a:latin typeface="Cambria Math"/>
                            </a:rPr>
                            <m:t>9.8</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e>
                      </m:d>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225 </m:t>
                          </m:r>
                          <m:r>
                            <a:rPr lang="en-US" b="0" i="1" smtClean="0">
                              <a:latin typeface="Cambria Math"/>
                            </a:rPr>
                            <m:t>𝑘𝑔</m:t>
                          </m:r>
                        </m:e>
                      </m:d>
                      <m:d>
                        <m:dPr>
                          <m:ctrlPr>
                            <a:rPr lang="en-US" b="0" i="1" smtClean="0">
                              <a:latin typeface="Cambria Math" panose="02040503050406030204" pitchFamily="18" charset="0"/>
                            </a:rPr>
                          </m:ctrlPr>
                        </m:dPr>
                        <m:e>
                          <m:r>
                            <a:rPr lang="en-US" b="0" i="1" smtClean="0">
                              <a:latin typeface="Cambria Math"/>
                            </a:rPr>
                            <m:t>9.8</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e>
                      </m:d>
                      <m:r>
                        <a:rPr lang="en-US" b="0" i="1" smtClean="0">
                          <a:latin typeface="Cambria Math"/>
                        </a:rPr>
                        <m:t>=5959 </m:t>
                      </m:r>
                      <m:r>
                        <a:rPr lang="en-US" b="0" i="1" smtClean="0">
                          <a:latin typeface="Cambria Math"/>
                        </a:rPr>
                        <m:t>𝑁</m:t>
                      </m:r>
                    </m:oMath>
                  </m:oMathPara>
                </a14:m>
                <a:endParaRPr lang="en-US" b="0" dirty="0"/>
              </a:p>
            </p:txBody>
          </p:sp>
        </mc:Choice>
        <mc:Fallback xmlns="">
          <p:sp>
            <p:nvSpPr>
              <p:cNvPr id="3" name="Notes Placeholder 2"/>
              <p:cNvSpPr>
                <a:spLocks noGrp="1"/>
              </p:cNvSpPr>
              <p:nvPr>
                <p:ph type="body" idx="1"/>
              </p:nvPr>
            </p:nvSpPr>
            <p:spPr/>
            <p:txBody>
              <a:bodyPr/>
              <a:lstStyle/>
              <a:p>
                <a:r>
                  <a:rPr lang="en-US" dirty="0" smtClean="0"/>
                  <a:t>Use hinge as pivot point to eliminate</a:t>
                </a:r>
                <a:r>
                  <a:rPr lang="en-US" baseline="0" dirty="0" smtClean="0"/>
                  <a:t> need for </a:t>
                </a:r>
                <a:r>
                  <a:rPr lang="en-US" b="0" i="0" baseline="0" smtClean="0">
                    <a:latin typeface="Cambria Math"/>
                  </a:rPr>
                  <a:t>𝐹_ℎ</a:t>
                </a:r>
                <a:endParaRPr lang="en-US" dirty="0" smtClean="0"/>
              </a:p>
              <a:p>
                <a:r>
                  <a:rPr lang="en-US" b="0" i="0" smtClean="0">
                    <a:latin typeface="Cambria Math"/>
                  </a:rPr>
                  <a:t>∑𝜏=0</a:t>
                </a:r>
                <a:endParaRPr lang="en-US" b="0" dirty="0" smtClean="0"/>
              </a:p>
              <a:p>
                <a:r>
                  <a:rPr lang="en-US" b="0" i="0" smtClean="0">
                    <a:latin typeface="Cambria Math"/>
                  </a:rPr>
                  <a:t>𝐹_ℎ (0)+𝑇(𝐿)  sin⁡〖15°〗−(𝑀𝑔)(𝐿/2)  sin⁡〖45°〗−𝑚𝑔(𝐿)  sin⁡〖45°〗=0</a:t>
                </a:r>
                <a:endParaRPr lang="en-US" b="0" dirty="0" smtClean="0"/>
              </a:p>
              <a:p>
                <a:r>
                  <a:rPr lang="en-US" b="0" i="0" smtClean="0">
                    <a:latin typeface="Cambria Math"/>
                  </a:rPr>
                  <a:t>0+𝑇𝐿 sin⁡〖15°〗−(45 𝑘𝑔)(9.8 m/s^2 )(L/2)sin 45°−(225 𝑘𝑔)(9.8 𝑚/𝑠^2 )(𝐿)  sin⁡〖45°〗=0</a:t>
                </a:r>
                <a:endParaRPr lang="en-US" b="0" dirty="0" smtClean="0"/>
              </a:p>
              <a:p>
                <a:r>
                  <a:rPr lang="en-US" b="0" i="0" smtClean="0">
                    <a:latin typeface="Cambria Math"/>
                  </a:rPr>
                  <a:t>𝑇𝐿 sin⁡〖15°〗−155.917 𝑁 𝐿−1559.170 𝑁 𝐿=0</a:t>
                </a:r>
                <a:endParaRPr lang="en-US" b="0" dirty="0" smtClean="0"/>
              </a:p>
              <a:p>
                <a:r>
                  <a:rPr lang="en-US" b="0" i="0" smtClean="0">
                    <a:latin typeface="Cambria Math"/>
                  </a:rPr>
                  <a:t>𝑇𝐿 sin⁡〖15°〗=1715.087 𝑁 𝐿</a:t>
                </a:r>
                <a:endParaRPr lang="en-US" b="0" dirty="0" smtClean="0"/>
              </a:p>
              <a:p>
                <a:r>
                  <a:rPr lang="en-US" b="0" i="0" smtClean="0">
                    <a:latin typeface="Cambria Math"/>
                  </a:rPr>
                  <a:t>𝑇=(1715.087 𝑁)/sin⁡〖15°〗 =6627 𝑁</a:t>
                </a:r>
                <a:endParaRPr lang="en-US" b="0" dirty="0" smtClean="0"/>
              </a:p>
              <a:p>
                <a:endParaRPr lang="en-US" b="0" dirty="0" smtClean="0"/>
              </a:p>
              <a:p>
                <a:r>
                  <a:rPr lang="en-US" b="0" dirty="0" smtClean="0"/>
                  <a:t>Find </a:t>
                </a:r>
                <a:r>
                  <a:rPr lang="en-US" b="0" i="0" smtClean="0">
                    <a:latin typeface="Cambria Math"/>
                  </a:rPr>
                  <a:t>𝐹_ℎ𝑥</a:t>
                </a:r>
                <a:endParaRPr lang="en-US" b="0" dirty="0" smtClean="0"/>
              </a:p>
              <a:p>
                <a:r>
                  <a:rPr lang="en-US" b="0" i="0" smtClean="0">
                    <a:latin typeface="Cambria Math"/>
                  </a:rPr>
                  <a:t>∑𝐹_𝑥=0</a:t>
                </a:r>
                <a:endParaRPr lang="en-US" b="0" dirty="0" smtClean="0"/>
              </a:p>
              <a:p>
                <a:r>
                  <a:rPr lang="en-US" b="0" i="0" smtClean="0">
                    <a:latin typeface="Cambria Math"/>
                  </a:rPr>
                  <a:t>𝐹_ℎ𝑥−𝑇 cos⁡〖30°〗+0+0=0</a:t>
                </a:r>
                <a:endParaRPr lang="en-US" b="0" dirty="0" smtClean="0"/>
              </a:p>
              <a:p>
                <a:r>
                  <a:rPr lang="en-US" b="0" i="0" smtClean="0">
                    <a:latin typeface="Cambria Math"/>
                  </a:rPr>
                  <a:t>𝐹_ℎ𝑥=6627 𝑁 cos⁡〖30°〗=5739 𝑁</a:t>
                </a:r>
                <a:endParaRPr lang="en-US" b="0" dirty="0" smtClean="0"/>
              </a:p>
              <a:p>
                <a:r>
                  <a:rPr lang="en-US" b="0" dirty="0" smtClean="0"/>
                  <a:t>Find </a:t>
                </a:r>
                <a:r>
                  <a:rPr lang="en-US" b="0" i="0" smtClean="0">
                    <a:latin typeface="Cambria Math"/>
                  </a:rPr>
                  <a:t>𝐹_ℎ𝑦</a:t>
                </a:r>
                <a:endParaRPr lang="en-US" b="0" dirty="0" smtClean="0"/>
              </a:p>
              <a:p>
                <a:r>
                  <a:rPr lang="en-US" b="0" i="0" smtClean="0">
                    <a:latin typeface="Cambria Math"/>
                  </a:rPr>
                  <a:t>∑𝐹_𝑦=0</a:t>
                </a:r>
                <a:endParaRPr lang="en-US" b="0" dirty="0" smtClean="0"/>
              </a:p>
              <a:p>
                <a:r>
                  <a:rPr lang="en-US" b="0" i="0" smtClean="0">
                    <a:latin typeface="Cambria Math"/>
                  </a:rPr>
                  <a:t>𝐹_ℎ𝑦−𝑇 sin⁡〖30°〗−𝑀𝑔−𝑚𝑔=0</a:t>
                </a:r>
                <a:endParaRPr lang="en-US" b="0" dirty="0" smtClean="0"/>
              </a:p>
              <a:p>
                <a:r>
                  <a:rPr lang="en-US" b="0" i="0" smtClean="0">
                    <a:latin typeface="Cambria Math"/>
                  </a:rPr>
                  <a:t>𝐹_ℎ𝑦=𝑇 sin⁡〖30°〗+𝑀𝑔+𝑚𝑔</a:t>
                </a:r>
                <a:endParaRPr lang="en-US" b="0" dirty="0" smtClean="0"/>
              </a:p>
              <a:p>
                <a:r>
                  <a:rPr lang="en-US" b="0" i="0" smtClean="0">
                    <a:latin typeface="Cambria Math"/>
                  </a:rPr>
                  <a:t>𝐹_ℎ𝑦=6627 𝑁 sin⁡〖30°〗+(45 𝑘𝑔)(9.8 𝑚/𝑠^2 )+(225 𝑘𝑔)(9.8 𝑚/𝑠^2 )=5959 𝑁</a:t>
                </a:r>
                <a:endParaRPr lang="en-US" b="0" dirty="0" smtClean="0"/>
              </a:p>
            </p:txBody>
          </p:sp>
        </mc:Fallback>
      </mc:AlternateContent>
      <p:sp>
        <p:nvSpPr>
          <p:cNvPr id="4" name="Slide Number Placeholder 3"/>
          <p:cNvSpPr>
            <a:spLocks noGrp="1"/>
          </p:cNvSpPr>
          <p:nvPr>
            <p:ph type="sldNum" sz="quarter" idx="10"/>
          </p:nvPr>
        </p:nvSpPr>
        <p:spPr/>
        <p:txBody>
          <a:bodyPr/>
          <a:lstStyle/>
          <a:p>
            <a:fld id="{B5784EC1-18AD-4E6A-AB58-D1244AD8B280}" type="slidenum">
              <a:rPr lang="en-US" smtClean="0"/>
              <a:t>17</a:t>
            </a:fld>
            <a:endParaRPr lang="en-US"/>
          </a:p>
        </p:txBody>
      </p:sp>
    </p:spTree>
    <p:extLst>
      <p:ext uri="{BB962C8B-B14F-4D97-AF65-F5344CB8AC3E}">
        <p14:creationId xmlns:p14="http://schemas.microsoft.com/office/powerpoint/2010/main" val="23046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18</a:t>
            </a:fld>
            <a:endParaRPr lang="en-US"/>
          </a:p>
        </p:txBody>
      </p:sp>
    </p:spTree>
    <p:extLst>
      <p:ext uri="{BB962C8B-B14F-4D97-AF65-F5344CB8AC3E}">
        <p14:creationId xmlns:p14="http://schemas.microsoft.com/office/powerpoint/2010/main" val="182586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𝑜</m:t>
                          </m:r>
                        </m:sub>
                      </m:sSub>
                      <m:r>
                        <a:rPr lang="en-US" b="0" i="1" smtClean="0">
                          <a:latin typeface="Cambria Math"/>
                        </a:rPr>
                        <m:t>=</m:t>
                      </m:r>
                      <m:r>
                        <a:rPr lang="en-US" b="0" i="1" smtClean="0">
                          <a:latin typeface="Cambria Math"/>
                        </a:rPr>
                        <m:t>𝑓𝑜𝑟𝑐𝑒</m:t>
                      </m:r>
                      <m:r>
                        <a:rPr lang="en-US" b="0" i="1" smtClean="0">
                          <a:latin typeface="Cambria Math"/>
                        </a:rPr>
                        <m:t> </m:t>
                      </m:r>
                      <m:r>
                        <a:rPr lang="en-US" b="0" i="1" smtClean="0">
                          <a:latin typeface="Cambria Math"/>
                        </a:rPr>
                        <m:t>𝑜𝑢𝑡</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𝑖</m:t>
                          </m:r>
                        </m:sub>
                      </m:sSub>
                      <m:r>
                        <a:rPr lang="en-US" b="0" i="1" smtClean="0">
                          <a:latin typeface="Cambria Math"/>
                        </a:rPr>
                        <m:t>=</m:t>
                      </m:r>
                      <m:r>
                        <a:rPr lang="en-US" b="0" i="1" smtClean="0">
                          <a:latin typeface="Cambria Math"/>
                        </a:rPr>
                        <m:t>𝑓𝑜𝑟𝑐𝑒</m:t>
                      </m:r>
                      <m:r>
                        <a:rPr lang="en-US" b="0" i="1" smtClean="0">
                          <a:latin typeface="Cambria Math"/>
                        </a:rPr>
                        <m:t> </m:t>
                      </m:r>
                      <m:r>
                        <a:rPr lang="en-US" b="0" i="1" smtClean="0">
                          <a:latin typeface="Cambria Math"/>
                        </a:rPr>
                        <m:t>𝑖𝑛</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𝐹_𝑜=𝑓𝑜𝑟𝑐𝑒 𝑜𝑢𝑡</a:t>
                </a:r>
                <a:endParaRPr lang="en-US" b="0" dirty="0" smtClean="0"/>
              </a:p>
              <a:p>
                <a:r>
                  <a:rPr lang="en-US" b="0" i="0" smtClean="0">
                    <a:latin typeface="Cambria Math"/>
                  </a:rPr>
                  <a:t>𝐹_𝑖=𝑓𝑜𝑟𝑐𝑒 𝑖𝑛</a:t>
                </a:r>
                <a:endParaRPr lang="en-US" dirty="0"/>
              </a:p>
            </p:txBody>
          </p:sp>
        </mc:Fallback>
      </mc:AlternateContent>
      <p:sp>
        <p:nvSpPr>
          <p:cNvPr id="4" name="Slide Number Placeholder 3"/>
          <p:cNvSpPr>
            <a:spLocks noGrp="1"/>
          </p:cNvSpPr>
          <p:nvPr>
            <p:ph type="sldNum" sz="quarter" idx="10"/>
          </p:nvPr>
        </p:nvSpPr>
        <p:spPr/>
        <p:txBody>
          <a:bodyPr/>
          <a:lstStyle/>
          <a:p>
            <a:fld id="{B5784EC1-18AD-4E6A-AB58-D1244AD8B280}" type="slidenum">
              <a:rPr lang="en-US" smtClean="0"/>
              <a:t>20</a:t>
            </a:fld>
            <a:endParaRPr lang="en-US"/>
          </a:p>
        </p:txBody>
      </p:sp>
    </p:spTree>
    <p:extLst>
      <p:ext uri="{BB962C8B-B14F-4D97-AF65-F5344CB8AC3E}">
        <p14:creationId xmlns:p14="http://schemas.microsoft.com/office/powerpoint/2010/main" val="1686140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21</a:t>
            </a:fld>
            <a:endParaRPr lang="en-US"/>
          </a:p>
        </p:txBody>
      </p:sp>
    </p:spTree>
    <p:extLst>
      <p:ext uri="{BB962C8B-B14F-4D97-AF65-F5344CB8AC3E}">
        <p14:creationId xmlns:p14="http://schemas.microsoft.com/office/powerpoint/2010/main" val="2035035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22</a:t>
            </a:fld>
            <a:endParaRPr lang="en-US"/>
          </a:p>
        </p:txBody>
      </p:sp>
    </p:spTree>
    <p:extLst>
      <p:ext uri="{BB962C8B-B14F-4D97-AF65-F5344CB8AC3E}">
        <p14:creationId xmlns:p14="http://schemas.microsoft.com/office/powerpoint/2010/main" val="2394767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2</a:t>
            </a:fld>
            <a:endParaRPr lang="en-US"/>
          </a:p>
        </p:txBody>
      </p:sp>
    </p:spTree>
    <p:extLst>
      <p:ext uri="{BB962C8B-B14F-4D97-AF65-F5344CB8AC3E}">
        <p14:creationId xmlns:p14="http://schemas.microsoft.com/office/powerpoint/2010/main" val="1473933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23</a:t>
            </a:fld>
            <a:endParaRPr lang="en-US"/>
          </a:p>
        </p:txBody>
      </p:sp>
    </p:spTree>
    <p:extLst>
      <p:ext uri="{BB962C8B-B14F-4D97-AF65-F5344CB8AC3E}">
        <p14:creationId xmlns:p14="http://schemas.microsoft.com/office/powerpoint/2010/main" val="2108484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𝑀𝐴</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𝑜</m:t>
                              </m:r>
                            </m:sub>
                          </m:sSub>
                        </m:num>
                        <m:den>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𝑖</m:t>
                              </m:r>
                            </m:sub>
                          </m:sSub>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sub>
                          </m:sSub>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𝑜</m:t>
                              </m:r>
                            </m:sub>
                          </m:sSub>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𝑀𝐴</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10 </m:t>
                          </m:r>
                          <m:r>
                            <a:rPr lang="en-US" b="0" i="1" smtClean="0">
                              <a:latin typeface="Cambria Math"/>
                            </a:rPr>
                            <m:t>𝑚</m:t>
                          </m:r>
                        </m:num>
                        <m:den>
                          <m:r>
                            <a:rPr lang="en-US" b="0" i="1" smtClean="0">
                              <a:latin typeface="Cambria Math"/>
                            </a:rPr>
                            <m:t>1 </m:t>
                          </m:r>
                          <m:r>
                            <a:rPr lang="en-US" b="0" i="1" smtClean="0">
                              <a:latin typeface="Cambria Math"/>
                            </a:rPr>
                            <m:t>𝑚</m:t>
                          </m:r>
                        </m:den>
                      </m:f>
                      <m:r>
                        <a:rPr lang="en-US" b="0" i="1" smtClean="0">
                          <a:latin typeface="Cambria Math"/>
                        </a:rPr>
                        <m:t>=10</m:t>
                      </m:r>
                    </m:oMath>
                  </m:oMathPara>
                </a14:m>
                <a:endParaRPr lang="en-US" b="0" dirty="0"/>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𝑜</m:t>
                              </m:r>
                            </m:sub>
                          </m:sSub>
                        </m:num>
                        <m:den>
                          <m:r>
                            <a:rPr lang="en-US" b="0" i="1" smtClean="0">
                              <a:latin typeface="Cambria Math"/>
                            </a:rPr>
                            <m:t>50 </m:t>
                          </m:r>
                          <m:r>
                            <a:rPr lang="en-US" b="0" i="1" smtClean="0">
                              <a:latin typeface="Cambria Math"/>
                            </a:rPr>
                            <m:t>𝑁</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10 </m:t>
                          </m:r>
                          <m:r>
                            <a:rPr lang="en-US" b="0" i="1" smtClean="0">
                              <a:latin typeface="Cambria Math"/>
                            </a:rPr>
                            <m:t>𝑚</m:t>
                          </m:r>
                        </m:num>
                        <m:den>
                          <m:r>
                            <a:rPr lang="en-US" b="0" i="1" smtClean="0">
                              <a:latin typeface="Cambria Math"/>
                            </a:rPr>
                            <m:t>1 </m:t>
                          </m:r>
                          <m:r>
                            <a:rPr lang="en-US" b="0" i="1" smtClean="0">
                              <a:latin typeface="Cambria Math"/>
                            </a:rPr>
                            <m:t>𝑚</m:t>
                          </m:r>
                        </m:den>
                      </m:f>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𝑜</m:t>
                          </m:r>
                        </m:sub>
                      </m:sSub>
                      <m:r>
                        <a:rPr lang="en-US" b="0" i="1" smtClean="0">
                          <a:latin typeface="Cambria Math"/>
                        </a:rPr>
                        <m:t>=500 </m:t>
                      </m:r>
                      <m:r>
                        <a:rPr lang="en-US" b="0" i="1" smtClean="0">
                          <a:latin typeface="Cambria Math"/>
                        </a:rPr>
                        <m:t>𝑁</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𝑀𝐴=𝐹_𝑜/𝐹_𝑖 =𝑑_𝑖/𝑑_𝑜 </a:t>
                </a:r>
                <a:endParaRPr lang="en-US" b="0" dirty="0" smtClean="0"/>
              </a:p>
              <a:p>
                <a:r>
                  <a:rPr lang="en-US" b="0" i="0" smtClean="0">
                    <a:latin typeface="Cambria Math"/>
                  </a:rPr>
                  <a:t>𝑀𝐴=(10 𝑚)/(1 𝑚)=10</a:t>
                </a:r>
                <a:endParaRPr lang="en-US" b="0" dirty="0" smtClean="0"/>
              </a:p>
              <a:p>
                <a:r>
                  <a:rPr lang="en-US" b="0" i="0" smtClean="0">
                    <a:latin typeface="Cambria Math"/>
                  </a:rPr>
                  <a:t>𝐹_𝑜/(50 𝑁)=(10 𝑚)/(1 𝑚)</a:t>
                </a:r>
                <a:endParaRPr lang="en-US" b="0" dirty="0" smtClean="0"/>
              </a:p>
              <a:p>
                <a:r>
                  <a:rPr lang="en-US" b="0" i="0" smtClean="0">
                    <a:latin typeface="Cambria Math"/>
                  </a:rPr>
                  <a:t>𝐹_𝑜=500 𝑁</a:t>
                </a:r>
                <a:endParaRPr lang="en-US" dirty="0"/>
              </a:p>
            </p:txBody>
          </p:sp>
        </mc:Fallback>
      </mc:AlternateContent>
      <p:sp>
        <p:nvSpPr>
          <p:cNvPr id="4" name="Slide Number Placeholder 3"/>
          <p:cNvSpPr>
            <a:spLocks noGrp="1"/>
          </p:cNvSpPr>
          <p:nvPr>
            <p:ph type="sldNum" sz="quarter" idx="10"/>
          </p:nvPr>
        </p:nvSpPr>
        <p:spPr/>
        <p:txBody>
          <a:bodyPr/>
          <a:lstStyle/>
          <a:p>
            <a:fld id="{B5784EC1-18AD-4E6A-AB58-D1244AD8B280}" type="slidenum">
              <a:rPr lang="en-US" smtClean="0"/>
              <a:t>24</a:t>
            </a:fld>
            <a:endParaRPr lang="en-US"/>
          </a:p>
        </p:txBody>
      </p:sp>
    </p:spTree>
    <p:extLst>
      <p:ext uri="{BB962C8B-B14F-4D97-AF65-F5344CB8AC3E}">
        <p14:creationId xmlns:p14="http://schemas.microsoft.com/office/powerpoint/2010/main" val="1151349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Huge</a:t>
            </a:r>
            <a:r>
              <a:rPr lang="en-US" baseline="0" dirty="0"/>
              <a:t> forces can be created this way.</a:t>
            </a:r>
          </a:p>
          <a:p>
            <a:endParaRPr lang="en-US" dirty="0"/>
          </a:p>
        </p:txBody>
      </p:sp>
      <p:sp>
        <p:nvSpPr>
          <p:cNvPr id="4" name="Slide Number Placeholder 3"/>
          <p:cNvSpPr>
            <a:spLocks noGrp="1"/>
          </p:cNvSpPr>
          <p:nvPr>
            <p:ph type="sldNum" sz="quarter" idx="10"/>
          </p:nvPr>
        </p:nvSpPr>
        <p:spPr/>
        <p:txBody>
          <a:bodyPr/>
          <a:lstStyle/>
          <a:p>
            <a:fld id="{B5784EC1-18AD-4E6A-AB58-D1244AD8B280}" type="slidenum">
              <a:rPr lang="en-US" smtClean="0"/>
              <a:t>25</a:t>
            </a:fld>
            <a:endParaRPr lang="en-US"/>
          </a:p>
        </p:txBody>
      </p:sp>
    </p:spTree>
    <p:extLst>
      <p:ext uri="{BB962C8B-B14F-4D97-AF65-F5344CB8AC3E}">
        <p14:creationId xmlns:p14="http://schemas.microsoft.com/office/powerpoint/2010/main" val="183322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26</a:t>
            </a:fld>
            <a:endParaRPr lang="en-US"/>
          </a:p>
        </p:txBody>
      </p:sp>
    </p:spTree>
    <p:extLst>
      <p:ext uri="{BB962C8B-B14F-4D97-AF65-F5344CB8AC3E}">
        <p14:creationId xmlns:p14="http://schemas.microsoft.com/office/powerpoint/2010/main" val="82657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27</a:t>
            </a:fld>
            <a:endParaRPr lang="en-US"/>
          </a:p>
        </p:txBody>
      </p:sp>
    </p:spTree>
    <p:extLst>
      <p:ext uri="{BB962C8B-B14F-4D97-AF65-F5344CB8AC3E}">
        <p14:creationId xmlns:p14="http://schemas.microsoft.com/office/powerpoint/2010/main" val="801024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CCW is +</a:t>
            </a:r>
          </a:p>
          <a:p>
            <a:r>
              <a:rPr lang="en-US" dirty="0"/>
              <a:t>CW</a:t>
            </a:r>
            <a:r>
              <a:rPr lang="en-US" baseline="0" dirty="0"/>
              <a:t> is -</a:t>
            </a:r>
            <a:endParaRPr lang="en-US" dirty="0"/>
          </a:p>
        </p:txBody>
      </p:sp>
      <p:sp>
        <p:nvSpPr>
          <p:cNvPr id="4" name="Slide Number Placeholder 3"/>
          <p:cNvSpPr>
            <a:spLocks noGrp="1"/>
          </p:cNvSpPr>
          <p:nvPr>
            <p:ph type="sldNum" sz="quarter" idx="10"/>
          </p:nvPr>
        </p:nvSpPr>
        <p:spPr/>
        <p:txBody>
          <a:bodyPr/>
          <a:lstStyle/>
          <a:p>
            <a:fld id="{B5784EC1-18AD-4E6A-AB58-D1244AD8B280}" type="slidenum">
              <a:rPr lang="en-US" smtClean="0"/>
              <a:t>29</a:t>
            </a:fld>
            <a:endParaRPr lang="en-US"/>
          </a:p>
        </p:txBody>
      </p:sp>
    </p:spTree>
    <p:extLst>
      <p:ext uri="{BB962C8B-B14F-4D97-AF65-F5344CB8AC3E}">
        <p14:creationId xmlns:p14="http://schemas.microsoft.com/office/powerpoint/2010/main" val="3677822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30</a:t>
            </a:fld>
            <a:endParaRPr lang="en-US"/>
          </a:p>
        </p:txBody>
      </p:sp>
    </p:spTree>
    <p:extLst>
      <p:ext uri="{BB962C8B-B14F-4D97-AF65-F5344CB8AC3E}">
        <p14:creationId xmlns:p14="http://schemas.microsoft.com/office/powerpoint/2010/main" val="3398869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31</a:t>
            </a:fld>
            <a:endParaRPr lang="en-US"/>
          </a:p>
        </p:txBody>
      </p:sp>
    </p:spTree>
    <p:extLst>
      <p:ext uri="{BB962C8B-B14F-4D97-AF65-F5344CB8AC3E}">
        <p14:creationId xmlns:p14="http://schemas.microsoft.com/office/powerpoint/2010/main" val="3600610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32</a:t>
            </a:fld>
            <a:endParaRPr lang="en-US"/>
          </a:p>
        </p:txBody>
      </p:sp>
    </p:spTree>
    <p:extLst>
      <p:ext uri="{BB962C8B-B14F-4D97-AF65-F5344CB8AC3E}">
        <p14:creationId xmlns:p14="http://schemas.microsoft.com/office/powerpoint/2010/main" val="1124055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r>
                        <a:rPr lang="en-US" b="0" i="1" smtClean="0">
                          <a:latin typeface="Cambria Math"/>
                        </a:rPr>
                        <m:t>=0.5</m:t>
                      </m:r>
                      <m:f>
                        <m:fPr>
                          <m:ctrlPr>
                            <a:rPr lang="en-US" b="0" i="1" smtClean="0">
                              <a:latin typeface="Cambria Math" panose="02040503050406030204" pitchFamily="18" charset="0"/>
                            </a:rPr>
                          </m:ctrlPr>
                        </m:fPr>
                        <m:num>
                          <m:r>
                            <a:rPr lang="en-US" b="0" i="1" smtClean="0">
                              <a:latin typeface="Cambria Math"/>
                            </a:rPr>
                            <m:t>𝑟𝑒𝑣</m:t>
                          </m:r>
                        </m:num>
                        <m:den>
                          <m:r>
                            <a:rPr lang="en-US" b="0" i="1" smtClean="0">
                              <a:latin typeface="Cambria Math"/>
                            </a:rPr>
                            <m:t>𝑠</m:t>
                          </m:r>
                        </m:den>
                      </m:f>
                      <m:r>
                        <a:rPr lang="en-US" b="0" i="1" smtClean="0">
                          <a:latin typeface="Cambria Math"/>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2</m:t>
                              </m:r>
                              <m:r>
                                <a:rPr lang="en-US" b="0" i="1" smtClean="0">
                                  <a:latin typeface="Cambria Math"/>
                                </a:rPr>
                                <m:t>𝜋</m:t>
                              </m:r>
                              <m:r>
                                <a:rPr lang="en-US" b="0" i="1" smtClean="0">
                                  <a:latin typeface="Cambria Math"/>
                                </a:rPr>
                                <m:t> </m:t>
                              </m:r>
                              <m:r>
                                <a:rPr lang="en-US" b="0" i="1" smtClean="0">
                                  <a:latin typeface="Cambria Math"/>
                                </a:rPr>
                                <m:t>𝑟𝑎𝑑</m:t>
                              </m:r>
                            </m:num>
                            <m:den>
                              <m:r>
                                <a:rPr lang="en-US" b="0" i="1" smtClean="0">
                                  <a:latin typeface="Cambria Math"/>
                                </a:rPr>
                                <m:t>𝑟𝑒𝑣</m:t>
                              </m:r>
                            </m:den>
                          </m:f>
                        </m:e>
                      </m:d>
                      <m:r>
                        <a:rPr lang="en-US" b="0" i="1" smtClean="0">
                          <a:latin typeface="Cambria Math"/>
                        </a:rPr>
                        <m:t>=</m:t>
                      </m:r>
                      <m:r>
                        <a:rPr lang="en-US" b="0" i="1" smtClean="0">
                          <a:latin typeface="Cambria Math"/>
                        </a:rPr>
                        <m:t>𝜋</m:t>
                      </m:r>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𝜔</m:t>
                      </m:r>
                      <m:r>
                        <a:rPr lang="en-US" b="0" i="1" smtClean="0">
                          <a:latin typeface="Cambria Math"/>
                        </a:rPr>
                        <m:t>=10</m:t>
                      </m:r>
                      <m:f>
                        <m:fPr>
                          <m:ctrlPr>
                            <a:rPr lang="en-US" b="0" i="1" smtClean="0">
                              <a:latin typeface="Cambria Math" panose="02040503050406030204" pitchFamily="18" charset="0"/>
                            </a:rPr>
                          </m:ctrlPr>
                        </m:fPr>
                        <m:num>
                          <m:r>
                            <a:rPr lang="en-US" b="0" i="1" smtClean="0">
                              <a:latin typeface="Cambria Math"/>
                            </a:rPr>
                            <m:t>𝑟𝑒𝑣</m:t>
                          </m:r>
                        </m:num>
                        <m:den>
                          <m:r>
                            <a:rPr lang="en-US" b="0" i="1" smtClean="0">
                              <a:latin typeface="Cambria Math"/>
                            </a:rPr>
                            <m:t>𝑠</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a:rPr>
                                    <m:t>2</m:t>
                                  </m:r>
                                  <m:r>
                                    <a:rPr lang="en-US" b="0" i="1" smtClean="0">
                                      <a:latin typeface="Cambria Math"/>
                                    </a:rPr>
                                    <m:t>𝜋</m:t>
                                  </m:r>
                                  <m:r>
                                    <a:rPr lang="en-US" b="0" i="1" smtClean="0">
                                      <a:latin typeface="Cambria Math"/>
                                    </a:rPr>
                                    <m:t> </m:t>
                                  </m:r>
                                  <m:r>
                                    <a:rPr lang="en-US" b="0" i="1" smtClean="0">
                                      <a:latin typeface="Cambria Math"/>
                                    </a:rPr>
                                    <m:t>𝑟𝑎𝑑</m:t>
                                  </m:r>
                                </m:e>
                              </m:d>
                            </m:num>
                            <m:den>
                              <m:r>
                                <a:rPr lang="en-US" b="0" i="1" smtClean="0">
                                  <a:latin typeface="Cambria Math"/>
                                </a:rPr>
                                <m:t>𝑟𝑒𝑣</m:t>
                              </m:r>
                            </m:den>
                          </m:f>
                        </m:e>
                      </m:d>
                      <m:r>
                        <a:rPr lang="en-US" b="0" i="1" smtClean="0">
                          <a:latin typeface="Cambria Math"/>
                        </a:rPr>
                        <m:t>=20</m:t>
                      </m:r>
                      <m:r>
                        <a:rPr lang="en-US" b="0" i="1" smtClean="0">
                          <a:latin typeface="Cambria Math"/>
                        </a:rPr>
                        <m:t>𝜋</m:t>
                      </m:r>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𝑡</m:t>
                      </m:r>
                      <m:r>
                        <a:rPr lang="en-US" b="0" i="1" smtClean="0">
                          <a:latin typeface="Cambria Math"/>
                        </a:rPr>
                        <m:t>=1.5 </m:t>
                      </m:r>
                      <m:r>
                        <a:rPr lang="en-US" b="0" i="1" smtClean="0">
                          <a:latin typeface="Cambria Math"/>
                        </a:rPr>
                        <m:t>𝑠</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𝜔</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r>
                        <a:rPr lang="en-US" b="0" i="1" smtClean="0">
                          <a:latin typeface="Cambria Math"/>
                        </a:rPr>
                        <m:t>+</m:t>
                      </m:r>
                      <m:r>
                        <a:rPr lang="en-US" b="0" i="1" smtClean="0">
                          <a:latin typeface="Cambria Math"/>
                        </a:rPr>
                        <m:t>𝛼</m:t>
                      </m:r>
                      <m:r>
                        <a:rPr lang="en-US" b="0" i="1" smtClean="0">
                          <a:latin typeface="Cambria Math"/>
                        </a:rPr>
                        <m:t>𝑡</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20</m:t>
                      </m:r>
                      <m:r>
                        <a:rPr lang="en-US" b="0" i="1" smtClean="0">
                          <a:latin typeface="Cambria Math"/>
                        </a:rPr>
                        <m:t>𝜋</m:t>
                      </m:r>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r>
                        <a:rPr lang="en-US" b="0" i="1" smtClean="0">
                          <a:latin typeface="Cambria Math"/>
                        </a:rPr>
                        <m:t>=</m:t>
                      </m:r>
                      <m:r>
                        <a:rPr lang="en-US" b="0" i="1" smtClean="0">
                          <a:latin typeface="Cambria Math"/>
                        </a:rPr>
                        <m:t>𝜋</m:t>
                      </m:r>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r>
                        <a:rPr lang="en-US" b="0" i="1" smtClean="0">
                          <a:latin typeface="Cambria Math"/>
                        </a:rPr>
                        <m:t>+</m:t>
                      </m:r>
                      <m:r>
                        <a:rPr lang="en-US" b="0" i="1" smtClean="0">
                          <a:latin typeface="Cambria Math"/>
                        </a:rPr>
                        <m:t>𝛼</m:t>
                      </m:r>
                      <m:d>
                        <m:dPr>
                          <m:ctrlPr>
                            <a:rPr lang="en-US" b="0" i="1" smtClean="0">
                              <a:latin typeface="Cambria Math" panose="02040503050406030204" pitchFamily="18" charset="0"/>
                            </a:rPr>
                          </m:ctrlPr>
                        </m:dPr>
                        <m:e>
                          <m:r>
                            <a:rPr lang="en-US" b="0" i="1" smtClean="0">
                              <a:latin typeface="Cambria Math"/>
                            </a:rPr>
                            <m:t>1.5 </m:t>
                          </m:r>
                          <m:r>
                            <a:rPr lang="en-US" b="0" i="1" smtClean="0">
                              <a:latin typeface="Cambria Math"/>
                            </a:rPr>
                            <m:t>𝑠</m:t>
                          </m:r>
                        </m:e>
                      </m:d>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19</m:t>
                      </m:r>
                      <m:r>
                        <a:rPr lang="en-US" b="0" i="1" smtClean="0">
                          <a:latin typeface="Cambria Math"/>
                        </a:rPr>
                        <m:t>𝜋</m:t>
                      </m:r>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r>
                        <a:rPr lang="en-US" b="0" i="1" smtClean="0">
                          <a:latin typeface="Cambria Math"/>
                        </a:rPr>
                        <m:t>=</m:t>
                      </m:r>
                      <m:r>
                        <a:rPr lang="en-US" b="0" i="1" smtClean="0">
                          <a:latin typeface="Cambria Math"/>
                        </a:rPr>
                        <m:t>𝛼</m:t>
                      </m:r>
                      <m:d>
                        <m:dPr>
                          <m:ctrlPr>
                            <a:rPr lang="en-US" b="0" i="1" smtClean="0">
                              <a:latin typeface="Cambria Math" panose="02040503050406030204" pitchFamily="18" charset="0"/>
                            </a:rPr>
                          </m:ctrlPr>
                        </m:dPr>
                        <m:e>
                          <m:r>
                            <a:rPr lang="en-US" b="0" i="1" smtClean="0">
                              <a:latin typeface="Cambria Math"/>
                            </a:rPr>
                            <m:t>1.5 </m:t>
                          </m:r>
                          <m:r>
                            <a:rPr lang="en-US" b="0" i="1" smtClean="0">
                              <a:latin typeface="Cambria Math"/>
                            </a:rPr>
                            <m:t>𝑠</m:t>
                          </m:r>
                        </m:e>
                      </m:d>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𝛼</m:t>
                      </m:r>
                      <m:r>
                        <a:rPr lang="en-US" b="0" i="1" smtClean="0">
                          <a:latin typeface="Cambria Math"/>
                        </a:rPr>
                        <m:t>=39.8</m:t>
                      </m:r>
                      <m:f>
                        <m:fPr>
                          <m:ctrlPr>
                            <a:rPr lang="en-US" b="0" i="1" smtClean="0">
                              <a:latin typeface="Cambria Math" panose="02040503050406030204" pitchFamily="18" charset="0"/>
                            </a:rPr>
                          </m:ctrlPr>
                        </m:fPr>
                        <m:num>
                          <m:r>
                            <a:rPr lang="en-US" b="0" i="1" smtClean="0">
                              <a:latin typeface="Cambria Math"/>
                            </a:rPr>
                            <m:t>𝑟𝑎𝑑</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oMath>
                  </m:oMathPara>
                </a14:m>
                <a:endParaRPr lang="en-US" dirty="0"/>
              </a:p>
            </p:txBody>
          </p:sp>
        </mc:Choice>
        <mc:Fallback xmlns="">
          <p:sp>
            <p:nvSpPr>
              <p:cNvPr id="3" name="Notes Placeholder 2"/>
              <p:cNvSpPr>
                <a:spLocks noGrp="1"/>
              </p:cNvSpPr>
              <p:nvPr>
                <p:ph type="body" idx="1"/>
              </p:nvPr>
            </p:nvSpPr>
            <p:spPr/>
            <p:txBody>
              <a:bodyPr/>
              <a:lstStyle/>
              <a:p>
                <a:r>
                  <a:rPr lang="en-US" dirty="0" smtClean="0"/>
                  <a:t>Add picture</a:t>
                </a:r>
              </a:p>
              <a:p>
                <a:endParaRPr lang="en-US" dirty="0" smtClean="0"/>
              </a:p>
              <a:p>
                <a:r>
                  <a:rPr lang="en-US" b="0" i="0" smtClean="0">
                    <a:latin typeface="Cambria Math"/>
                  </a:rPr>
                  <a:t>𝜔_0=0.5 𝑟𝑒𝑣/𝑠  ((2𝜋 𝑟𝑎𝑑)/𝑟𝑒𝑣)=𝜋 𝑟𝑎𝑑/𝑠</a:t>
                </a:r>
                <a:endParaRPr lang="en-US" b="0" dirty="0" smtClean="0"/>
              </a:p>
              <a:p>
                <a:r>
                  <a:rPr lang="en-US" b="0" i="0" smtClean="0">
                    <a:latin typeface="Cambria Math"/>
                  </a:rPr>
                  <a:t>𝜔=10 𝑟𝑒𝑣/𝑠 (((2𝜋 𝑟𝑎𝑑))/𝑟𝑒𝑣)=20𝜋 𝑟𝑎𝑑/𝑠</a:t>
                </a:r>
                <a:endParaRPr lang="en-US" b="0" dirty="0" smtClean="0"/>
              </a:p>
              <a:p>
                <a:r>
                  <a:rPr lang="en-US" b="0" i="0" smtClean="0">
                    <a:latin typeface="Cambria Math"/>
                  </a:rPr>
                  <a:t>𝑡=1.5 𝑠</a:t>
                </a:r>
                <a:endParaRPr lang="en-US" b="0" dirty="0" smtClean="0"/>
              </a:p>
              <a:p>
                <a:r>
                  <a:rPr lang="en-US" b="0" i="0" smtClean="0">
                    <a:latin typeface="Cambria Math"/>
                  </a:rPr>
                  <a:t>𝜔=𝜔_0+𝛼𝑡</a:t>
                </a:r>
                <a:endParaRPr lang="en-US" b="0" dirty="0" smtClean="0"/>
              </a:p>
              <a:p>
                <a:r>
                  <a:rPr lang="en-US" b="0" i="0" smtClean="0">
                    <a:latin typeface="Cambria Math"/>
                  </a:rPr>
                  <a:t>20𝜋 𝑟𝑎𝑑/𝑠=𝜋 𝑟𝑎𝑑/𝑠+𝛼(1.5 𝑠)</a:t>
                </a:r>
                <a:endParaRPr lang="en-US" b="0" dirty="0" smtClean="0"/>
              </a:p>
              <a:p>
                <a:r>
                  <a:rPr lang="en-US" b="0" i="0" smtClean="0">
                    <a:latin typeface="Cambria Math"/>
                  </a:rPr>
                  <a:t>19𝜋 𝑟𝑎𝑑/𝑠=𝛼(1.5 𝑠)</a:t>
                </a:r>
                <a:endParaRPr lang="en-US" b="0" dirty="0" smtClean="0"/>
              </a:p>
              <a:p>
                <a:r>
                  <a:rPr lang="en-US" b="0" i="0" smtClean="0">
                    <a:latin typeface="Cambria Math"/>
                  </a:rPr>
                  <a:t>𝛼=39.8 𝑟𝑎𝑑/𝑠^2 </a:t>
                </a:r>
                <a:endParaRPr lang="en-US" dirty="0"/>
              </a:p>
            </p:txBody>
          </p:sp>
        </mc:Fallback>
      </mc:AlternateContent>
      <p:sp>
        <p:nvSpPr>
          <p:cNvPr id="4" name="Slide Number Placeholder 3"/>
          <p:cNvSpPr>
            <a:spLocks noGrp="1"/>
          </p:cNvSpPr>
          <p:nvPr>
            <p:ph type="sldNum" sz="quarter" idx="10"/>
          </p:nvPr>
        </p:nvSpPr>
        <p:spPr/>
        <p:txBody>
          <a:bodyPr/>
          <a:lstStyle/>
          <a:p>
            <a:fld id="{B5784EC1-18AD-4E6A-AB58-D1244AD8B280}" type="slidenum">
              <a:rPr lang="en-US" smtClean="0"/>
              <a:t>33</a:t>
            </a:fld>
            <a:endParaRPr lang="en-US"/>
          </a:p>
        </p:txBody>
      </p:sp>
    </p:spTree>
    <p:extLst>
      <p:ext uri="{BB962C8B-B14F-4D97-AF65-F5344CB8AC3E}">
        <p14:creationId xmlns:p14="http://schemas.microsoft.com/office/powerpoint/2010/main" val="178103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4</a:t>
            </a:fld>
            <a:endParaRPr lang="en-US"/>
          </a:p>
        </p:txBody>
      </p:sp>
    </p:spTree>
    <p:extLst>
      <p:ext uri="{BB962C8B-B14F-4D97-AF65-F5344CB8AC3E}">
        <p14:creationId xmlns:p14="http://schemas.microsoft.com/office/powerpoint/2010/main" val="374931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34</a:t>
            </a:fld>
            <a:endParaRPr lang="en-US"/>
          </a:p>
        </p:txBody>
      </p:sp>
    </p:spTree>
    <p:extLst>
      <p:ext uri="{BB962C8B-B14F-4D97-AF65-F5344CB8AC3E}">
        <p14:creationId xmlns:p14="http://schemas.microsoft.com/office/powerpoint/2010/main" val="2419307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r>
                        <a:rPr lang="en-US" b="0" i="1" smtClean="0">
                          <a:latin typeface="Cambria Math"/>
                        </a:rPr>
                        <m:t>=4</m:t>
                      </m:r>
                      <m:f>
                        <m:fPr>
                          <m:ctrlPr>
                            <a:rPr lang="en-US" b="0" i="1" smtClean="0">
                              <a:latin typeface="Cambria Math" panose="02040503050406030204" pitchFamily="18" charset="0"/>
                            </a:rPr>
                          </m:ctrlPr>
                        </m:fPr>
                        <m:num>
                          <m:r>
                            <a:rPr lang="en-US" b="0" i="1" smtClean="0">
                              <a:latin typeface="Cambria Math"/>
                            </a:rPr>
                            <m:t>𝑟𝑒𝑣</m:t>
                          </m:r>
                        </m:num>
                        <m:den>
                          <m:r>
                            <a:rPr lang="en-US" b="0" i="1" smtClean="0">
                              <a:latin typeface="Cambria Math"/>
                            </a:rPr>
                            <m:t>𝑠</m:t>
                          </m:r>
                        </m:den>
                      </m:f>
                      <m:r>
                        <a:rPr lang="en-US" b="0" i="1" smtClean="0">
                          <a:latin typeface="Cambria Math"/>
                        </a:rPr>
                        <m:t>, </m:t>
                      </m:r>
                      <m:r>
                        <a:rPr lang="en-US" b="0" i="1" smtClean="0">
                          <a:latin typeface="Cambria Math"/>
                        </a:rPr>
                        <m:t>𝑡</m:t>
                      </m:r>
                      <m:r>
                        <a:rPr lang="en-US" b="0" i="1" smtClean="0">
                          <a:latin typeface="Cambria Math"/>
                        </a:rPr>
                        <m:t>=0.01 </m:t>
                      </m:r>
                      <m:r>
                        <a:rPr lang="en-US" b="0" i="1" smtClean="0">
                          <a:latin typeface="Cambria Math"/>
                        </a:rPr>
                        <m:t>𝑠</m:t>
                      </m:r>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a:rPr>
                        <m:t>𝜃</m:t>
                      </m:r>
                      <m:r>
                        <a:rPr lang="en-US" b="0" i="1" smtClean="0">
                          <a:latin typeface="Cambria Math"/>
                        </a:rPr>
                        <m:t>=</m:t>
                      </m:r>
                      <m:bar>
                        <m:barPr>
                          <m:pos m:val="top"/>
                          <m:ctrlPr>
                            <a:rPr lang="en-US" b="0" i="1" smtClean="0">
                              <a:latin typeface="Cambria Math" panose="02040503050406030204" pitchFamily="18" charset="0"/>
                            </a:rPr>
                          </m:ctrlPr>
                        </m:barPr>
                        <m:e>
                          <m:r>
                            <a:rPr lang="en-US" b="0" i="1" smtClean="0">
                              <a:latin typeface="Cambria Math"/>
                            </a:rPr>
                            <m:t>𝜔</m:t>
                          </m:r>
                        </m:e>
                      </m:bar>
                      <m:r>
                        <a:rPr lang="en-US" b="0" i="1" smtClean="0">
                          <a:latin typeface="Cambria Math"/>
                        </a:rPr>
                        <m:t>𝑡</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𝜃</m:t>
                      </m:r>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𝜔</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num>
                            <m:den>
                              <m:r>
                                <a:rPr lang="en-US" b="0" i="1" smtClean="0">
                                  <a:latin typeface="Cambria Math"/>
                                </a:rPr>
                                <m:t>2</m:t>
                              </m:r>
                            </m:den>
                          </m:f>
                        </m:e>
                      </m:d>
                      <m:r>
                        <a:rPr lang="en-US" b="0" i="1" smtClean="0">
                          <a:latin typeface="Cambria Math"/>
                        </a:rPr>
                        <m:t>𝑡</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𝜃</m:t>
                      </m:r>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0+4</m:t>
                              </m:r>
                              <m:f>
                                <m:fPr>
                                  <m:ctrlPr>
                                    <a:rPr lang="en-US" b="0" i="1" smtClean="0">
                                      <a:latin typeface="Cambria Math" panose="02040503050406030204" pitchFamily="18" charset="0"/>
                                    </a:rPr>
                                  </m:ctrlPr>
                                </m:fPr>
                                <m:num>
                                  <m:r>
                                    <a:rPr lang="en-US" b="0" i="1" smtClean="0">
                                      <a:latin typeface="Cambria Math"/>
                                    </a:rPr>
                                    <m:t>𝑟𝑒𝑣</m:t>
                                  </m:r>
                                </m:num>
                                <m:den>
                                  <m:r>
                                    <a:rPr lang="en-US" b="0" i="1" smtClean="0">
                                      <a:latin typeface="Cambria Math"/>
                                    </a:rPr>
                                    <m:t>𝑠</m:t>
                                  </m:r>
                                </m:den>
                              </m:f>
                            </m:num>
                            <m:den>
                              <m:r>
                                <a:rPr lang="en-US" b="0" i="1" smtClean="0">
                                  <a:latin typeface="Cambria Math"/>
                                </a:rPr>
                                <m:t>2</m:t>
                              </m:r>
                            </m:den>
                          </m:f>
                        </m:e>
                      </m:d>
                      <m:d>
                        <m:dPr>
                          <m:ctrlPr>
                            <a:rPr lang="en-US" b="0" i="1" smtClean="0">
                              <a:latin typeface="Cambria Math" panose="02040503050406030204" pitchFamily="18" charset="0"/>
                            </a:rPr>
                          </m:ctrlPr>
                        </m:dPr>
                        <m:e>
                          <m:r>
                            <a:rPr lang="en-US" b="0" i="1" smtClean="0">
                              <a:latin typeface="Cambria Math"/>
                            </a:rPr>
                            <m:t>0.01 </m:t>
                          </m:r>
                          <m:r>
                            <a:rPr lang="en-US" b="0" i="1" smtClean="0">
                              <a:latin typeface="Cambria Math"/>
                            </a:rPr>
                            <m:t>𝑠</m:t>
                          </m:r>
                        </m:e>
                      </m:d>
                      <m:r>
                        <a:rPr lang="en-US" b="0" i="1" smtClean="0">
                          <a:latin typeface="Cambria Math"/>
                        </a:rPr>
                        <m:t>=0.02 </m:t>
                      </m:r>
                      <m:r>
                        <a:rPr lang="en-US" b="0" i="1" smtClean="0">
                          <a:latin typeface="Cambria Math"/>
                        </a:rPr>
                        <m:t>𝑟𝑒𝑣</m:t>
                      </m:r>
                      <m:r>
                        <a:rPr lang="en-US" b="0" i="1" smtClean="0">
                          <a:latin typeface="Cambria Math"/>
                        </a:rPr>
                        <m:t>=0.126 </m:t>
                      </m:r>
                      <m:r>
                        <a:rPr lang="en-US" b="0" i="1" smtClean="0">
                          <a:latin typeface="Cambria Math"/>
                        </a:rPr>
                        <m:t>𝑟𝑎𝑑</m:t>
                      </m:r>
                      <m:r>
                        <a:rPr lang="en-US" b="0" i="1" smtClean="0">
                          <a:latin typeface="Cambria Math"/>
                        </a:rPr>
                        <m:t>=7.2°</m:t>
                      </m:r>
                    </m:oMath>
                  </m:oMathPara>
                </a14:m>
                <a:endParaRPr lang="en-US" dirty="0"/>
              </a:p>
            </p:txBody>
          </p:sp>
        </mc:Choice>
        <mc:Fallback xmlns="">
          <p:sp>
            <p:nvSpPr>
              <p:cNvPr id="3" name="Notes Placeholder 2"/>
              <p:cNvSpPr>
                <a:spLocks noGrp="1"/>
              </p:cNvSpPr>
              <p:nvPr>
                <p:ph type="body" idx="1"/>
              </p:nvPr>
            </p:nvSpPr>
            <p:spPr/>
            <p:txBody>
              <a:bodyPr/>
              <a:lstStyle/>
              <a:p>
                <a:r>
                  <a:rPr lang="en-US" dirty="0" smtClean="0"/>
                  <a:t>Add picture</a:t>
                </a:r>
              </a:p>
              <a:p>
                <a:endParaRPr lang="en-US" dirty="0" smtClean="0"/>
              </a:p>
              <a:p>
                <a:r>
                  <a:rPr lang="en-US" b="0" i="0" smtClean="0">
                    <a:latin typeface="Cambria Math"/>
                  </a:rPr>
                  <a:t>𝜃= ?, 𝜔=0, 𝜔_0=4 𝑟𝑒𝑣/𝑠, 𝑡=0.01 𝑠</a:t>
                </a:r>
                <a:endParaRPr lang="en-US" b="0" dirty="0" smtClean="0"/>
              </a:p>
              <a:p>
                <a:r>
                  <a:rPr lang="en-US" b="0" i="0" dirty="0" smtClean="0">
                    <a:latin typeface="Cambria Math"/>
                  </a:rPr>
                  <a:t>𝜃</a:t>
                </a:r>
                <a:r>
                  <a:rPr lang="en-US" b="0" i="0" smtClean="0">
                    <a:latin typeface="Cambria Math"/>
                  </a:rPr>
                  <a:t>=¯𝜔 𝑡</a:t>
                </a:r>
                <a:endParaRPr lang="en-US" b="0" dirty="0" smtClean="0"/>
              </a:p>
              <a:p>
                <a:r>
                  <a:rPr lang="en-US" b="0" i="0" smtClean="0">
                    <a:latin typeface="Cambria Math"/>
                  </a:rPr>
                  <a:t>𝜃=((𝜔+𝜔_0)/2)𝑡</a:t>
                </a:r>
                <a:endParaRPr lang="en-US" b="0" dirty="0" smtClean="0"/>
              </a:p>
              <a:p>
                <a:r>
                  <a:rPr lang="en-US" b="0" i="0" smtClean="0">
                    <a:latin typeface="Cambria Math"/>
                  </a:rPr>
                  <a:t>𝜃=((0+4 𝑟𝑒𝑣/𝑠)/2)(0.01 𝑠)=0.02 𝑟𝑒𝑣=0.126 𝑟𝑎𝑑=7.2°</a:t>
                </a:r>
                <a:endParaRPr lang="en-US" dirty="0"/>
              </a:p>
            </p:txBody>
          </p:sp>
        </mc:Fallback>
      </mc:AlternateContent>
      <p:sp>
        <p:nvSpPr>
          <p:cNvPr id="4" name="Slide Number Placeholder 3"/>
          <p:cNvSpPr>
            <a:spLocks noGrp="1"/>
          </p:cNvSpPr>
          <p:nvPr>
            <p:ph type="sldNum" sz="quarter" idx="10"/>
          </p:nvPr>
        </p:nvSpPr>
        <p:spPr/>
        <p:txBody>
          <a:bodyPr/>
          <a:lstStyle/>
          <a:p>
            <a:fld id="{B5784EC1-18AD-4E6A-AB58-D1244AD8B280}" type="slidenum">
              <a:rPr lang="en-US" smtClean="0"/>
              <a:t>35</a:t>
            </a:fld>
            <a:endParaRPr lang="en-US"/>
          </a:p>
        </p:txBody>
      </p:sp>
    </p:spTree>
    <p:extLst>
      <p:ext uri="{BB962C8B-B14F-4D97-AF65-F5344CB8AC3E}">
        <p14:creationId xmlns:p14="http://schemas.microsoft.com/office/powerpoint/2010/main" val="794435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36</a:t>
            </a:fld>
            <a:endParaRPr lang="en-US"/>
          </a:p>
        </p:txBody>
      </p:sp>
    </p:spTree>
    <p:extLst>
      <p:ext uri="{BB962C8B-B14F-4D97-AF65-F5344CB8AC3E}">
        <p14:creationId xmlns:p14="http://schemas.microsoft.com/office/powerpoint/2010/main" val="1825109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69E9D9-963D-43D5-9543-74EF5150031C}" type="slidenum">
              <a:rPr lang="en-US" smtClean="0"/>
              <a:pPr/>
              <a:t>38</a:t>
            </a:fld>
            <a:endParaRPr lang="en-US"/>
          </a:p>
        </p:txBody>
      </p:sp>
    </p:spTree>
    <p:extLst>
      <p:ext uri="{BB962C8B-B14F-4D97-AF65-F5344CB8AC3E}">
        <p14:creationId xmlns:p14="http://schemas.microsoft.com/office/powerpoint/2010/main" val="1267867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69E9D9-963D-43D5-9543-74EF5150031C}" type="slidenum">
              <a:rPr lang="en-US" smtClean="0"/>
              <a:pPr/>
              <a:t>39</a:t>
            </a:fld>
            <a:endParaRPr lang="en-US"/>
          </a:p>
        </p:txBody>
      </p:sp>
    </p:spTree>
    <p:extLst>
      <p:ext uri="{BB962C8B-B14F-4D97-AF65-F5344CB8AC3E}">
        <p14:creationId xmlns:p14="http://schemas.microsoft.com/office/powerpoint/2010/main" val="2260464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𝐾𝐸</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𝑚</m:t>
                      </m:r>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oMath>
                  </m:oMathPara>
                </a14:m>
                <a:endParaRPr lang="en-US" b="0" dirty="0"/>
              </a:p>
              <a:p>
                <a:r>
                  <a:rPr lang="en-US" i="1" dirty="0"/>
                  <a:t>I</a:t>
                </a:r>
                <a:r>
                  <a:rPr lang="en-US" dirty="0"/>
                  <a:t> is the same as</a:t>
                </a:r>
                <a:r>
                  <a:rPr lang="en-US" baseline="0" dirty="0"/>
                  <a:t> </a:t>
                </a:r>
                <a:r>
                  <a:rPr lang="en-US" i="1" baseline="0" dirty="0"/>
                  <a:t>m</a:t>
                </a:r>
                <a:r>
                  <a:rPr lang="en-US" baseline="0" dirty="0"/>
                  <a:t> for rotation</a:t>
                </a:r>
              </a:p>
              <a:p>
                <a:endParaRPr lang="en-US" baseline="0" dirty="0"/>
              </a:p>
              <a:p>
                <a:r>
                  <a:rPr lang="en-US" baseline="0" dirty="0"/>
                  <a:t>Conservation of ME is when closed system</a:t>
                </a:r>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𝐾𝐸=1/2 𝑚𝑣^2</a:t>
                </a:r>
                <a:endParaRPr lang="en-US" b="0" dirty="0" smtClean="0"/>
              </a:p>
              <a:p>
                <a:r>
                  <a:rPr lang="en-US" i="1" dirty="0" smtClean="0"/>
                  <a:t>I</a:t>
                </a:r>
                <a:r>
                  <a:rPr lang="en-US" dirty="0" smtClean="0"/>
                  <a:t> is the same as</a:t>
                </a:r>
                <a:r>
                  <a:rPr lang="en-US" baseline="0" dirty="0" smtClean="0"/>
                  <a:t> </a:t>
                </a:r>
                <a:r>
                  <a:rPr lang="en-US" i="1" baseline="0" dirty="0" smtClean="0"/>
                  <a:t>m</a:t>
                </a:r>
                <a:r>
                  <a:rPr lang="en-US" baseline="0" dirty="0" smtClean="0"/>
                  <a:t> for rotation</a:t>
                </a:r>
              </a:p>
              <a:p>
                <a:endParaRPr lang="en-US" baseline="0" dirty="0" smtClean="0"/>
              </a:p>
              <a:p>
                <a:r>
                  <a:rPr lang="en-US" baseline="0" dirty="0" smtClean="0"/>
                  <a:t>Conservation of ME is when closed system</a:t>
                </a:r>
                <a:endParaRPr lang="en-US" dirty="0"/>
              </a:p>
            </p:txBody>
          </p:sp>
        </mc:Fallback>
      </mc:AlternateContent>
      <p:sp>
        <p:nvSpPr>
          <p:cNvPr id="4" name="Slide Number Placeholder 3"/>
          <p:cNvSpPr>
            <a:spLocks noGrp="1"/>
          </p:cNvSpPr>
          <p:nvPr>
            <p:ph type="sldNum" sz="quarter" idx="10"/>
          </p:nvPr>
        </p:nvSpPr>
        <p:spPr/>
        <p:txBody>
          <a:bodyPr/>
          <a:lstStyle/>
          <a:p>
            <a:fld id="{B5784EC1-18AD-4E6A-AB58-D1244AD8B280}" type="slidenum">
              <a:rPr lang="en-US" smtClean="0"/>
              <a:t>40</a:t>
            </a:fld>
            <a:endParaRPr lang="en-US"/>
          </a:p>
        </p:txBody>
      </p:sp>
    </p:spTree>
    <p:extLst>
      <p:ext uri="{BB962C8B-B14F-4D97-AF65-F5344CB8AC3E}">
        <p14:creationId xmlns:p14="http://schemas.microsoft.com/office/powerpoint/2010/main" val="455221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𝐹</m:t>
                      </m:r>
                      <m:r>
                        <a:rPr lang="en-US" b="0" i="1" smtClean="0">
                          <a:latin typeface="Cambria Math"/>
                        </a:rPr>
                        <m:t>=−4×</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7</m:t>
                          </m:r>
                        </m:sup>
                      </m:sSup>
                      <m:r>
                        <a:rPr lang="en-US" b="0" i="1" smtClean="0">
                          <a:latin typeface="Cambria Math"/>
                        </a:rPr>
                        <m:t> </m:t>
                      </m:r>
                      <m:r>
                        <a:rPr lang="en-US" b="0" i="1" smtClean="0">
                          <a:latin typeface="Cambria Math"/>
                        </a:rPr>
                        <m:t>𝑁</m:t>
                      </m:r>
                      <m:r>
                        <a:rPr lang="en-US" b="0" i="1" smtClean="0">
                          <a:latin typeface="Cambria Math"/>
                        </a:rPr>
                        <m:t>, </m:t>
                      </m:r>
                      <m:r>
                        <a:rPr lang="en-US" b="0" i="1" smtClean="0">
                          <a:latin typeface="Cambria Math"/>
                        </a:rPr>
                        <m:t>𝑟</m:t>
                      </m:r>
                      <m:r>
                        <a:rPr lang="en-US" b="0" i="1" smtClean="0">
                          <a:latin typeface="Cambria Math"/>
                        </a:rPr>
                        <m:t>=6.38×</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6</m:t>
                          </m:r>
                        </m:sup>
                      </m:sSup>
                      <m:r>
                        <a:rPr lang="en-US" b="0" i="1" smtClean="0">
                          <a:latin typeface="Cambria Math"/>
                        </a:rPr>
                        <m:t> </m:t>
                      </m:r>
                      <m:r>
                        <a:rPr lang="en-US" b="0" i="1" smtClean="0">
                          <a:latin typeface="Cambria Math"/>
                        </a:rPr>
                        <m:t>𝑚</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𝐸</m:t>
                          </m:r>
                        </m:sub>
                      </m:sSub>
                      <m:r>
                        <a:rPr lang="en-US" b="0" i="1" smtClean="0">
                          <a:latin typeface="Cambria Math"/>
                        </a:rPr>
                        <m:t>=5.98×</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24</m:t>
                          </m:r>
                        </m:sup>
                      </m:sSup>
                      <m:r>
                        <a:rPr lang="en-US" b="0" i="1" smtClean="0">
                          <a:latin typeface="Cambria Math"/>
                        </a:rPr>
                        <m:t> </m:t>
                      </m:r>
                      <m:r>
                        <a:rPr lang="en-US" b="0" i="1" smtClean="0">
                          <a:latin typeface="Cambria Math"/>
                        </a:rPr>
                        <m:t>𝑘𝑔</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1 </m:t>
                          </m:r>
                          <m:r>
                            <a:rPr lang="en-US" b="0" i="1" smtClean="0">
                              <a:latin typeface="Cambria Math"/>
                            </a:rPr>
                            <m:t>𝑟𝑒𝑣</m:t>
                          </m:r>
                        </m:num>
                        <m:den>
                          <m:r>
                            <a:rPr lang="en-US" b="0" i="1" smtClean="0">
                              <a:latin typeface="Cambria Math"/>
                            </a:rPr>
                            <m:t>24 </m:t>
                          </m:r>
                          <m:r>
                            <a:rPr lang="en-US" b="0" i="1" smtClean="0">
                              <a:latin typeface="Cambria Math"/>
                            </a:rPr>
                            <m:t>h</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2</m:t>
                              </m:r>
                              <m:r>
                                <a:rPr lang="en-US" b="0" i="1" smtClean="0">
                                  <a:latin typeface="Cambria Math"/>
                                </a:rPr>
                                <m:t>𝜋</m:t>
                              </m:r>
                              <m:r>
                                <a:rPr lang="en-US" b="0" i="1" smtClean="0">
                                  <a:latin typeface="Cambria Math"/>
                                </a:rPr>
                                <m:t> </m:t>
                              </m:r>
                              <m:r>
                                <a:rPr lang="en-US" b="0" i="1" smtClean="0">
                                  <a:latin typeface="Cambria Math"/>
                                </a:rPr>
                                <m:t>𝑟𝑎𝑑</m:t>
                              </m:r>
                            </m:num>
                            <m:den>
                              <m:r>
                                <a:rPr lang="en-US" b="0" i="1" smtClean="0">
                                  <a:latin typeface="Cambria Math"/>
                                </a:rPr>
                                <m:t>1 </m:t>
                              </m:r>
                              <m:r>
                                <a:rPr lang="en-US" b="0" i="1" smtClean="0">
                                  <a:latin typeface="Cambria Math"/>
                                </a:rPr>
                                <m:t>𝑟𝑒𝑣</m:t>
                              </m:r>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1 </m:t>
                              </m:r>
                              <m:r>
                                <a:rPr lang="en-US" b="0" i="1" smtClean="0">
                                  <a:latin typeface="Cambria Math"/>
                                </a:rPr>
                                <m:t>h</m:t>
                              </m:r>
                            </m:num>
                            <m:den>
                              <m:r>
                                <a:rPr lang="en-US" b="0" i="1" smtClean="0">
                                  <a:latin typeface="Cambria Math"/>
                                </a:rPr>
                                <m:t>3600 </m:t>
                              </m:r>
                              <m:r>
                                <a:rPr lang="en-US" b="0" i="1" smtClean="0">
                                  <a:latin typeface="Cambria Math"/>
                                </a:rPr>
                                <m:t>𝑠</m:t>
                              </m:r>
                            </m:den>
                          </m:f>
                        </m:e>
                      </m:d>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𝜋</m:t>
                          </m:r>
                        </m:num>
                        <m:den>
                          <m:r>
                            <a:rPr lang="en-US" b="0" i="1" smtClean="0">
                              <a:latin typeface="Cambria Math"/>
                            </a:rPr>
                            <m:t>43200</m:t>
                          </m:r>
                        </m:den>
                      </m:f>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r>
                        <a:rPr lang="en-US" b="0" i="1" smtClean="0">
                          <a:latin typeface="Cambria Math"/>
                        </a:rPr>
                        <m:t>≈7.272×</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−5</m:t>
                          </m:r>
                        </m:sup>
                      </m:sSup>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𝑤</m:t>
                          </m:r>
                        </m:e>
                        <m:sub>
                          <m:r>
                            <a:rPr lang="en-US" b="0" i="1" smtClean="0">
                              <a:latin typeface="Cambria Math"/>
                            </a:rPr>
                            <m:t>𝑓</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1 </m:t>
                          </m:r>
                          <m:r>
                            <a:rPr lang="en-US" b="0" i="1" smtClean="0">
                              <a:latin typeface="Cambria Math"/>
                            </a:rPr>
                            <m:t>𝑟𝑒𝑣</m:t>
                          </m:r>
                        </m:num>
                        <m:den>
                          <m:r>
                            <a:rPr lang="en-US" b="0" i="1" smtClean="0">
                              <a:latin typeface="Cambria Math"/>
                            </a:rPr>
                            <m:t>28 </m:t>
                          </m:r>
                          <m:r>
                            <a:rPr lang="en-US" b="0" i="1" smtClean="0">
                              <a:latin typeface="Cambria Math"/>
                            </a:rPr>
                            <m:t>h</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2</m:t>
                              </m:r>
                              <m:r>
                                <a:rPr lang="en-US" b="0" i="1" smtClean="0">
                                  <a:latin typeface="Cambria Math"/>
                                </a:rPr>
                                <m:t>𝜋</m:t>
                              </m:r>
                            </m:num>
                            <m:den>
                              <m:r>
                                <a:rPr lang="en-US" b="0" i="1" smtClean="0">
                                  <a:latin typeface="Cambria Math"/>
                                </a:rPr>
                                <m:t>1 </m:t>
                              </m:r>
                              <m:r>
                                <a:rPr lang="en-US" b="0" i="1" smtClean="0">
                                  <a:latin typeface="Cambria Math"/>
                                </a:rPr>
                                <m:t>𝑟𝑒𝑣</m:t>
                              </m:r>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1 </m:t>
                              </m:r>
                              <m:r>
                                <a:rPr lang="en-US" b="0" i="1" smtClean="0">
                                  <a:latin typeface="Cambria Math"/>
                                </a:rPr>
                                <m:t>h</m:t>
                              </m:r>
                            </m:num>
                            <m:den>
                              <m:r>
                                <a:rPr lang="en-US" b="0" i="1" smtClean="0">
                                  <a:latin typeface="Cambria Math"/>
                                </a:rPr>
                                <m:t>3600 </m:t>
                              </m:r>
                              <m:r>
                                <a:rPr lang="en-US" b="0" i="1" smtClean="0">
                                  <a:latin typeface="Cambria Math"/>
                                </a:rPr>
                                <m:t>𝑠</m:t>
                              </m:r>
                            </m:den>
                          </m:f>
                        </m:e>
                      </m:d>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𝜋</m:t>
                          </m:r>
                        </m:num>
                        <m:den>
                          <m:r>
                            <a:rPr lang="en-US" b="0" i="1" smtClean="0">
                              <a:latin typeface="Cambria Math"/>
                            </a:rPr>
                            <m:t>50400</m:t>
                          </m:r>
                        </m:den>
                      </m:f>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r>
                        <a:rPr lang="en-US" b="0" i="1" smtClean="0">
                          <a:latin typeface="Cambria Math"/>
                        </a:rPr>
                        <m:t>≈6.233×</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−5</m:t>
                          </m:r>
                        </m:sup>
                      </m:sSup>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𝜏</m:t>
                      </m:r>
                      <m:r>
                        <a:rPr lang="en-US" b="0" i="1" smtClean="0">
                          <a:latin typeface="Cambria Math"/>
                        </a:rPr>
                        <m:t>=</m:t>
                      </m:r>
                      <m:r>
                        <a:rPr lang="en-US" b="0" i="1" smtClean="0">
                          <a:latin typeface="Cambria Math"/>
                        </a:rPr>
                        <m:t>𝐼</m:t>
                      </m:r>
                      <m:r>
                        <a:rPr lang="en-US" b="0" i="1" smtClean="0">
                          <a:latin typeface="Cambria Math"/>
                        </a:rPr>
                        <m:t>𝛼</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𝛼</m:t>
                      </m:r>
                      <m:r>
                        <a:rPr lang="en-US" b="0" i="1" smtClean="0">
                          <a:latin typeface="Cambria Math"/>
                        </a:rPr>
                        <m:t>=</m:t>
                      </m:r>
                      <m:f>
                        <m:fPr>
                          <m:ctrlPr>
                            <a:rPr lang="en-US" b="0" i="1" smtClean="0">
                              <a:latin typeface="Cambria Math" panose="02040503050406030204" pitchFamily="18" charset="0"/>
                            </a:rPr>
                          </m:ctrlPr>
                        </m:fPr>
                        <m:num>
                          <m:r>
                            <m:rPr>
                              <m:sty m:val="p"/>
                            </m:rPr>
                            <a:rPr lang="en-US" b="0" i="0" smtClean="0">
                              <a:latin typeface="Cambria Math"/>
                            </a:rPr>
                            <m:t>Δ</m:t>
                          </m:r>
                          <m:r>
                            <a:rPr lang="en-US" b="0" i="1" smtClean="0">
                              <a:latin typeface="Cambria Math"/>
                            </a:rPr>
                            <m:t>𝜔</m:t>
                          </m:r>
                        </m:num>
                        <m:den>
                          <m:r>
                            <m:rPr>
                              <m:sty m:val="p"/>
                            </m:rPr>
                            <a:rPr lang="en-US" b="0" i="0" smtClean="0">
                              <a:latin typeface="Cambria Math"/>
                            </a:rPr>
                            <m:t>Δ</m:t>
                          </m:r>
                          <m:r>
                            <a:rPr lang="en-US" b="0" i="1" smtClean="0">
                              <a:latin typeface="Cambria Math"/>
                            </a:rPr>
                            <m:t>𝑡</m:t>
                          </m:r>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num>
                        <m:den>
                          <m:r>
                            <a:rPr lang="en-US" b="0" i="1" smtClean="0">
                              <a:latin typeface="Cambria Math"/>
                            </a:rPr>
                            <m:t>𝑡</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𝜏</m:t>
                      </m:r>
                      <m:r>
                        <a:rPr lang="en-US" b="0" i="1" smtClean="0">
                          <a:latin typeface="Cambria Math"/>
                        </a:rPr>
                        <m:t>=</m:t>
                      </m:r>
                      <m:r>
                        <a:rPr lang="en-US" b="0" i="1" smtClean="0">
                          <a:latin typeface="Cambria Math"/>
                        </a:rPr>
                        <m:t>𝐼</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num>
                            <m:den>
                              <m:r>
                                <a:rPr lang="en-US" b="0" i="1" smtClean="0">
                                  <a:latin typeface="Cambria Math"/>
                                </a:rPr>
                                <m:t>𝑡</m:t>
                              </m:r>
                            </m:den>
                          </m:f>
                        </m:e>
                      </m:d>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𝑡</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𝐼</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e>
                          </m:d>
                        </m:num>
                        <m:den>
                          <m:r>
                            <a:rPr lang="en-US" b="0" i="1" smtClean="0">
                              <a:latin typeface="Cambria Math"/>
                            </a:rPr>
                            <m:t>𝜏</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𝐼</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2</m:t>
                          </m:r>
                        </m:num>
                        <m:den>
                          <m:r>
                            <a:rPr lang="en-US" b="0" i="1" smtClean="0">
                              <a:latin typeface="Cambria Math"/>
                            </a:rPr>
                            <m:t>5</m:t>
                          </m:r>
                        </m:den>
                      </m:f>
                      <m:r>
                        <a:rPr lang="en-US" b="0" i="1" smtClean="0">
                          <a:latin typeface="Cambria Math"/>
                        </a:rPr>
                        <m:t>𝑀</m:t>
                      </m:r>
                      <m:sSup>
                        <m:sSupPr>
                          <m:ctrlPr>
                            <a:rPr lang="en-US" b="0" i="1" smtClean="0">
                              <a:latin typeface="Cambria Math" panose="02040503050406030204" pitchFamily="18" charset="0"/>
                            </a:rPr>
                          </m:ctrlPr>
                        </m:sSupPr>
                        <m:e>
                          <m:r>
                            <a:rPr lang="en-US" b="0" i="1" smtClean="0">
                              <a:latin typeface="Cambria Math"/>
                            </a:rPr>
                            <m:t>𝑅</m:t>
                          </m:r>
                        </m:e>
                        <m:sup>
                          <m:r>
                            <a:rPr lang="en-US" b="0" i="1" smtClean="0">
                              <a:latin typeface="Cambria Math"/>
                            </a:rPr>
                            <m:t>2</m:t>
                          </m:r>
                        </m:sup>
                      </m:sSup>
                      <m:r>
                        <a:rPr lang="en-US" b="0" i="1" smtClean="0">
                          <a:latin typeface="Cambria Math"/>
                        </a:rPr>
                        <m:t>, </m:t>
                      </m:r>
                      <m:r>
                        <a:rPr lang="en-US" b="0" i="1" smtClean="0">
                          <a:latin typeface="Cambria Math"/>
                        </a:rPr>
                        <m:t>𝜏</m:t>
                      </m:r>
                      <m:r>
                        <a:rPr lang="en-US" b="0" i="1" smtClean="0">
                          <a:latin typeface="Cambria Math"/>
                        </a:rPr>
                        <m:t>=</m:t>
                      </m:r>
                      <m:r>
                        <a:rPr lang="en-US" b="0" i="1" smtClean="0">
                          <a:latin typeface="Cambria Math"/>
                        </a:rPr>
                        <m:t>𝐹𝑅</m:t>
                      </m:r>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𝑡</m:t>
                      </m:r>
                      <m:r>
                        <a:rPr lang="en-US" b="0" i="1" smtClean="0">
                          <a:latin typeface="Cambria Math"/>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r>
                                <a:rPr lang="en-US" b="0" i="1" smtClean="0">
                                  <a:latin typeface="Cambria Math"/>
                                </a:rPr>
                                <m:t>2</m:t>
                              </m:r>
                            </m:num>
                            <m:den>
                              <m:r>
                                <a:rPr lang="en-US" b="0" i="1" smtClean="0">
                                  <a:latin typeface="Cambria Math"/>
                                </a:rPr>
                                <m:t>5</m:t>
                              </m:r>
                            </m:den>
                          </m:f>
                          <m:r>
                            <a:rPr lang="en-US" b="0" i="1" smtClean="0">
                              <a:latin typeface="Cambria Math"/>
                            </a:rPr>
                            <m:t>𝑀</m:t>
                          </m:r>
                          <m:sSup>
                            <m:sSupPr>
                              <m:ctrlPr>
                                <a:rPr lang="en-US" b="0" i="1" smtClean="0">
                                  <a:latin typeface="Cambria Math" panose="02040503050406030204" pitchFamily="18" charset="0"/>
                                </a:rPr>
                              </m:ctrlPr>
                            </m:sSupPr>
                            <m:e>
                              <m:r>
                                <a:rPr lang="en-US" b="0" i="1" smtClean="0">
                                  <a:latin typeface="Cambria Math"/>
                                </a:rPr>
                                <m:t>𝑅</m:t>
                              </m:r>
                            </m:e>
                            <m:sup>
                              <m:r>
                                <a:rPr lang="en-US" b="0" i="1" strike="sngStrike" smtClean="0">
                                  <a:latin typeface="Cambria Math"/>
                                </a:rPr>
                                <m:t>2</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e>
                          </m:d>
                        </m:num>
                        <m:den>
                          <m:r>
                            <a:rPr lang="en-US" b="0" i="1" smtClean="0">
                              <a:latin typeface="Cambria Math"/>
                            </a:rPr>
                            <m:t>𝐹</m:t>
                          </m:r>
                          <m:r>
                            <a:rPr lang="en-US" b="0" i="1" strike="sngStrike" smtClean="0">
                              <a:latin typeface="Cambria Math"/>
                            </a:rPr>
                            <m:t>𝑅</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𝑡</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2</m:t>
                          </m:r>
                          <m:d>
                            <m:dPr>
                              <m:ctrlPr>
                                <a:rPr lang="en-US" b="0" i="1" smtClean="0">
                                  <a:latin typeface="Cambria Math" panose="02040503050406030204" pitchFamily="18" charset="0"/>
                                </a:rPr>
                              </m:ctrlPr>
                            </m:dPr>
                            <m:e>
                              <m:r>
                                <a:rPr lang="en-US" b="0" i="1" smtClean="0">
                                  <a:latin typeface="Cambria Math"/>
                                </a:rPr>
                                <m:t>5.98×</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24</m:t>
                                  </m:r>
                                </m:sup>
                              </m:sSup>
                              <m:r>
                                <a:rPr lang="en-US" b="0" i="1" smtClean="0">
                                  <a:latin typeface="Cambria Math"/>
                                </a:rPr>
                                <m:t> </m:t>
                              </m:r>
                              <m:r>
                                <a:rPr lang="en-US" b="0" i="1" smtClean="0">
                                  <a:latin typeface="Cambria Math"/>
                                </a:rPr>
                                <m:t>𝑘𝑔</m:t>
                              </m:r>
                            </m:e>
                          </m:d>
                          <m:d>
                            <m:dPr>
                              <m:ctrlPr>
                                <a:rPr lang="en-US" b="0" i="1" smtClean="0">
                                  <a:latin typeface="Cambria Math" panose="02040503050406030204" pitchFamily="18" charset="0"/>
                                </a:rPr>
                              </m:ctrlPr>
                            </m:dPr>
                            <m:e>
                              <m:r>
                                <a:rPr lang="en-US" b="0" i="1" smtClean="0">
                                  <a:latin typeface="Cambria Math"/>
                                </a:rPr>
                                <m:t>6.38×</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6</m:t>
                                  </m:r>
                                </m:sup>
                              </m:sSup>
                              <m:r>
                                <a:rPr lang="en-US" b="0" i="1" smtClean="0">
                                  <a:latin typeface="Cambria Math"/>
                                </a:rPr>
                                <m:t> </m:t>
                              </m:r>
                              <m:r>
                                <a:rPr lang="en-US" b="0" i="1" smtClean="0">
                                  <a:latin typeface="Cambria Math"/>
                                </a:rPr>
                                <m:t>𝑚</m:t>
                              </m:r>
                            </m:e>
                          </m:d>
                          <m:d>
                            <m:dPr>
                              <m:ctrlPr>
                                <a:rPr lang="en-US" b="0" i="1" smtClean="0">
                                  <a:latin typeface="Cambria Math" panose="02040503050406030204" pitchFamily="18" charset="0"/>
                                </a:rPr>
                              </m:ctrlPr>
                            </m:dPr>
                            <m:e>
                              <m:r>
                                <a:rPr lang="en-US" b="0" i="1" smtClean="0">
                                  <a:latin typeface="Cambria Math"/>
                                </a:rPr>
                                <m:t>6.233×</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−5</m:t>
                                  </m:r>
                                </m:sup>
                              </m:sSup>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r>
                                <a:rPr lang="en-US" b="0" i="1" smtClean="0">
                                  <a:latin typeface="Cambria Math"/>
                                </a:rPr>
                                <m:t>−7.272×</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−5</m:t>
                                  </m:r>
                                </m:sup>
                              </m:sSup>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e>
                          </m:d>
                        </m:num>
                        <m:den>
                          <m:r>
                            <a:rPr lang="en-US" b="0" i="1" smtClean="0">
                              <a:latin typeface="Cambria Math"/>
                            </a:rPr>
                            <m:t>5</m:t>
                          </m:r>
                          <m:d>
                            <m:dPr>
                              <m:ctrlPr>
                                <a:rPr lang="en-US" b="0" i="1" smtClean="0">
                                  <a:latin typeface="Cambria Math" panose="02040503050406030204" pitchFamily="18" charset="0"/>
                                </a:rPr>
                              </m:ctrlPr>
                            </m:dPr>
                            <m:e>
                              <m:r>
                                <a:rPr lang="en-US" b="0" i="1" smtClean="0">
                                  <a:latin typeface="Cambria Math"/>
                                </a:rPr>
                                <m:t>−4.00×</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7</m:t>
                                  </m:r>
                                </m:sup>
                              </m:sSup>
                              <m:r>
                                <a:rPr lang="en-US" b="0" i="1" smtClean="0">
                                  <a:latin typeface="Cambria Math"/>
                                </a:rPr>
                                <m:t> </m:t>
                              </m:r>
                              <m:r>
                                <a:rPr lang="en-US" b="0" i="1" smtClean="0">
                                  <a:latin typeface="Cambria Math"/>
                                </a:rPr>
                                <m:t>𝑁</m:t>
                              </m:r>
                            </m:e>
                          </m:d>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𝑡</m:t>
                      </m:r>
                      <m:r>
                        <a:rPr lang="en-US" b="0" i="1" smtClean="0">
                          <a:latin typeface="Cambria Math"/>
                        </a:rPr>
                        <m:t>=3.964×</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18</m:t>
                          </m:r>
                        </m:sup>
                      </m:sSup>
                      <m:r>
                        <a:rPr lang="en-US" b="0" i="1" smtClean="0">
                          <a:latin typeface="Cambria Math"/>
                        </a:rPr>
                        <m:t> </m:t>
                      </m:r>
                      <m:r>
                        <a:rPr lang="en-US" b="0" i="1" smtClean="0">
                          <a:latin typeface="Cambria Math"/>
                        </a:rPr>
                        <m:t>𝑠</m:t>
                      </m:r>
                      <m:r>
                        <a:rPr lang="en-US" b="0" i="1" smtClean="0">
                          <a:latin typeface="Cambria Math"/>
                        </a:rPr>
                        <m:t>=1.101×</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15</m:t>
                          </m:r>
                        </m:sup>
                      </m:sSup>
                      <m:r>
                        <a:rPr lang="en-US" b="0" i="1" smtClean="0">
                          <a:latin typeface="Cambria Math"/>
                        </a:rPr>
                        <m:t> </m:t>
                      </m:r>
                      <m:r>
                        <a:rPr lang="en-US" b="0" i="1" smtClean="0">
                          <a:latin typeface="Cambria Math"/>
                        </a:rPr>
                        <m:t>h</m:t>
                      </m:r>
                      <m:r>
                        <a:rPr lang="en-US" b="0" i="1" smtClean="0">
                          <a:latin typeface="Cambria Math"/>
                        </a:rPr>
                        <m:t>=4.588×</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13</m:t>
                          </m:r>
                        </m:sup>
                      </m:sSup>
                      <m:r>
                        <a:rPr lang="en-US" b="0" i="1" smtClean="0">
                          <a:latin typeface="Cambria Math"/>
                        </a:rPr>
                        <m:t> </m:t>
                      </m:r>
                      <m:r>
                        <a:rPr lang="en-US" b="0" i="1" smtClean="0">
                          <a:latin typeface="Cambria Math"/>
                        </a:rPr>
                        <m:t>𝑑</m:t>
                      </m:r>
                      <m:r>
                        <a:rPr lang="en-US" b="0" i="1" smtClean="0">
                          <a:latin typeface="Cambria Math"/>
                        </a:rPr>
                        <m:t>=1.26×</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11</m:t>
                          </m:r>
                        </m:sup>
                      </m:sSup>
                      <m:r>
                        <a:rPr lang="en-US" b="0" i="1" smtClean="0">
                          <a:latin typeface="Cambria Math"/>
                        </a:rPr>
                        <m:t> </m:t>
                      </m:r>
                      <m:r>
                        <a:rPr lang="en-US" b="0" i="1" smtClean="0">
                          <a:latin typeface="Cambria Math"/>
                        </a:rPr>
                        <m:t>𝑦𝑟</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𝐹=−4×〖10〗^7  𝑁, 𝑟=6.38×〖10〗^6  𝑚, 𝑚_𝐸=5.98×〖10〗^24  𝑘𝑔</a:t>
                </a:r>
                <a:endParaRPr lang="en-US" b="0" dirty="0" smtClean="0"/>
              </a:p>
              <a:p>
                <a:r>
                  <a:rPr lang="en-US" b="0" i="0" smtClean="0">
                    <a:latin typeface="Cambria Math"/>
                  </a:rPr>
                  <a:t>𝜔_0=(1 𝑟𝑒𝑣)/(24 ℎ) ((2𝜋 𝑟𝑎𝑑)/(1 𝑟𝑒𝑣))((1 ℎ)/(3600 𝑠))=𝜋/43200  𝑟𝑎𝑑/𝑠≈7.272×〖10〗^(−5)  𝑟𝑎𝑑/𝑠</a:t>
                </a:r>
                <a:endParaRPr lang="en-US" b="0" dirty="0" smtClean="0"/>
              </a:p>
              <a:p>
                <a:r>
                  <a:rPr lang="en-US" b="0" i="0" smtClean="0">
                    <a:latin typeface="Cambria Math"/>
                  </a:rPr>
                  <a:t>𝑤_𝑓=(1 𝑟𝑒𝑣)/(28 ℎ) (2𝜋/(1 𝑟𝑒𝑣))((1 ℎ)/(3600 𝑠))=𝜋/50400  𝑟𝑎𝑑/𝑠≈6.233×〖10〗^(−5)  𝑟𝑎𝑑/𝑠</a:t>
                </a:r>
                <a:endParaRPr lang="en-US" b="0" dirty="0" smtClean="0"/>
              </a:p>
              <a:p>
                <a:r>
                  <a:rPr lang="en-US" b="0" i="0" smtClean="0">
                    <a:latin typeface="Cambria Math"/>
                  </a:rPr>
                  <a:t>𝜏=𝐼𝛼</a:t>
                </a:r>
                <a:endParaRPr lang="en-US" b="0" dirty="0" smtClean="0"/>
              </a:p>
              <a:p>
                <a:r>
                  <a:rPr lang="en-US" b="0" i="0" smtClean="0">
                    <a:latin typeface="Cambria Math"/>
                  </a:rPr>
                  <a:t>𝛼=Δ𝜔/Δ𝑡=(𝜔_𝑓−𝜔_0)/𝑡</a:t>
                </a:r>
                <a:endParaRPr lang="en-US" b="0" dirty="0" smtClean="0"/>
              </a:p>
              <a:p>
                <a:r>
                  <a:rPr lang="en-US" b="0" i="0" smtClean="0">
                    <a:latin typeface="Cambria Math"/>
                  </a:rPr>
                  <a:t>𝜏=𝐼((𝜔_𝑓−𝜔_0)/𝑡)</a:t>
                </a:r>
                <a:endParaRPr lang="en-US" b="0" dirty="0" smtClean="0"/>
              </a:p>
              <a:p>
                <a:r>
                  <a:rPr lang="en-US" b="0" i="0" smtClean="0">
                    <a:latin typeface="Cambria Math"/>
                  </a:rPr>
                  <a:t>𝑡=𝐼(𝜔_𝑓−𝜔_0 )/𝜏</a:t>
                </a:r>
                <a:endParaRPr lang="en-US" b="0" dirty="0" smtClean="0"/>
              </a:p>
              <a:p>
                <a:r>
                  <a:rPr lang="en-US" b="0" i="0" smtClean="0">
                    <a:latin typeface="Cambria Math"/>
                  </a:rPr>
                  <a:t>𝐼=2/5 𝑀𝑅^2, 𝜏=𝐹𝑅</a:t>
                </a:r>
                <a:endParaRPr lang="en-US" dirty="0" smtClean="0"/>
              </a:p>
              <a:p>
                <a:r>
                  <a:rPr lang="en-US" b="0" i="0" smtClean="0">
                    <a:latin typeface="Cambria Math"/>
                  </a:rPr>
                  <a:t>𝑡=(2/5 𝑀𝑅^</a:t>
                </a:r>
                <a:r>
                  <a:rPr lang="en-US" b="0" i="0" strike="sngStrike" smtClean="0">
                    <a:latin typeface="Cambria Math"/>
                  </a:rPr>
                  <a:t>2 (</a:t>
                </a:r>
                <a:r>
                  <a:rPr lang="en-US" b="0" i="0" smtClean="0">
                    <a:latin typeface="Cambria Math"/>
                  </a:rPr>
                  <a:t>𝜔_𝑓−𝜔_0 ))/𝐹</a:t>
                </a:r>
                <a:r>
                  <a:rPr lang="en-US" b="0" i="0" strike="sngStrike" smtClean="0">
                    <a:latin typeface="Cambria Math"/>
                  </a:rPr>
                  <a:t>𝑅</a:t>
                </a:r>
                <a:endParaRPr lang="en-US" b="0" dirty="0" smtClean="0"/>
              </a:p>
              <a:p>
                <a:r>
                  <a:rPr lang="en-US" b="0" i="0" smtClean="0">
                    <a:latin typeface="Cambria Math"/>
                  </a:rPr>
                  <a:t>𝑡=2(5.98×〖10〗^24  𝑘𝑔)(6.38×〖10〗^6  𝑚)(6.233×〖10〗^(−5)  𝑟𝑎𝑑/𝑠−7.272×〖10〗^(−5)  𝑟𝑎𝑑/𝑠)/5(−4.00×〖10〗^7  𝑁) </a:t>
                </a:r>
                <a:endParaRPr lang="en-US" b="0" dirty="0" smtClean="0"/>
              </a:p>
              <a:p>
                <a:r>
                  <a:rPr lang="en-US" b="0" i="0" smtClean="0">
                    <a:latin typeface="Cambria Math"/>
                  </a:rPr>
                  <a:t>𝑡=3.964×〖10〗^18  𝑠=1.101×〖10〗^15  ℎ=4.588×〖10〗^13  𝑑=1.26×〖10〗^11  𝑦𝑟</a:t>
                </a:r>
                <a:endParaRPr lang="en-US" dirty="0"/>
              </a:p>
            </p:txBody>
          </p:sp>
        </mc:Fallback>
      </mc:AlternateContent>
      <p:sp>
        <p:nvSpPr>
          <p:cNvPr id="4" name="Slide Number Placeholder 3"/>
          <p:cNvSpPr>
            <a:spLocks noGrp="1"/>
          </p:cNvSpPr>
          <p:nvPr>
            <p:ph type="sldNum" sz="quarter" idx="10"/>
          </p:nvPr>
        </p:nvSpPr>
        <p:spPr/>
        <p:txBody>
          <a:bodyPr/>
          <a:lstStyle/>
          <a:p>
            <a:fld id="{B5784EC1-18AD-4E6A-AB58-D1244AD8B280}" type="slidenum">
              <a:rPr lang="en-US" smtClean="0"/>
              <a:t>41</a:t>
            </a:fld>
            <a:endParaRPr lang="en-US"/>
          </a:p>
        </p:txBody>
      </p:sp>
    </p:spTree>
    <p:extLst>
      <p:ext uri="{BB962C8B-B14F-4D97-AF65-F5344CB8AC3E}">
        <p14:creationId xmlns:p14="http://schemas.microsoft.com/office/powerpoint/2010/main" val="4270139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Solid</a:t>
                </a:r>
                <a:r>
                  <a:rPr lang="en-US" baseline="0" dirty="0"/>
                  <a:t> Sphere: </a:t>
                </a:r>
                <a14:m>
                  <m:oMath xmlns:m="http://schemas.openxmlformats.org/officeDocument/2006/math">
                    <m:r>
                      <a:rPr lang="en-US" b="0" i="1" baseline="0" smtClean="0">
                        <a:latin typeface="Cambria Math"/>
                      </a:rPr>
                      <m:t>𝑚</m:t>
                    </m:r>
                    <m:r>
                      <a:rPr lang="en-US" b="0" i="1" baseline="0" smtClean="0">
                        <a:latin typeface="Cambria Math"/>
                      </a:rPr>
                      <m:t>=2 </m:t>
                    </m:r>
                    <m:r>
                      <a:rPr lang="en-US" b="0" i="1" baseline="0" smtClean="0">
                        <a:latin typeface="Cambria Math"/>
                      </a:rPr>
                      <m:t>𝑘𝑔</m:t>
                    </m:r>
                    <m:r>
                      <a:rPr lang="en-US" b="0" i="1" baseline="0" smtClean="0">
                        <a:latin typeface="Cambria Math"/>
                      </a:rPr>
                      <m:t>, </m:t>
                    </m:r>
                    <m:r>
                      <a:rPr lang="en-US" b="0" i="1" baseline="0" smtClean="0">
                        <a:latin typeface="Cambria Math"/>
                      </a:rPr>
                      <m:t>𝑟</m:t>
                    </m:r>
                    <m:r>
                      <a:rPr lang="en-US" b="0" i="1" baseline="0" smtClean="0">
                        <a:latin typeface="Cambria Math"/>
                      </a:rPr>
                      <m:t>=0.25 </m:t>
                    </m:r>
                    <m:r>
                      <a:rPr lang="en-US" b="0" i="1" baseline="0" smtClean="0">
                        <a:latin typeface="Cambria Math"/>
                      </a:rPr>
                      <m:t>𝑚</m:t>
                    </m:r>
                    <m:r>
                      <a:rPr lang="en-US" b="0" i="1" baseline="0" smtClean="0">
                        <a:latin typeface="Cambria Math"/>
                      </a:rPr>
                      <m:t>, </m:t>
                    </m:r>
                    <m:sSub>
                      <m:sSubPr>
                        <m:ctrlPr>
                          <a:rPr lang="en-US" b="0" i="1" baseline="0" smtClean="0">
                            <a:latin typeface="Cambria Math" panose="02040503050406030204" pitchFamily="18" charset="0"/>
                          </a:rPr>
                        </m:ctrlPr>
                      </m:sSubPr>
                      <m:e>
                        <m:r>
                          <a:rPr lang="en-US" b="0" i="1" baseline="0" smtClean="0">
                            <a:latin typeface="Cambria Math"/>
                          </a:rPr>
                          <m:t>h</m:t>
                        </m:r>
                      </m:e>
                      <m:sub>
                        <m:r>
                          <a:rPr lang="en-US" b="0" i="1" baseline="0" smtClean="0">
                            <a:latin typeface="Cambria Math"/>
                          </a:rPr>
                          <m:t>0</m:t>
                        </m:r>
                      </m:sub>
                    </m:sSub>
                    <m:r>
                      <a:rPr lang="en-US" b="0" i="1" baseline="0" smtClean="0">
                        <a:latin typeface="Cambria Math"/>
                      </a:rPr>
                      <m:t>=0.5 </m:t>
                    </m:r>
                    <m:r>
                      <a:rPr lang="en-US" b="0" i="1" baseline="0" smtClean="0">
                        <a:latin typeface="Cambria Math"/>
                      </a:rPr>
                      <m:t>𝑚</m:t>
                    </m:r>
                    <m:r>
                      <a:rPr lang="en-US" b="0" i="1" baseline="0" smtClean="0">
                        <a:latin typeface="Cambria Math"/>
                      </a:rPr>
                      <m:t>, </m:t>
                    </m:r>
                    <m:sSub>
                      <m:sSubPr>
                        <m:ctrlPr>
                          <a:rPr lang="en-US" b="0" i="1" baseline="0" smtClean="0">
                            <a:latin typeface="Cambria Math" panose="02040503050406030204" pitchFamily="18" charset="0"/>
                          </a:rPr>
                        </m:ctrlPr>
                      </m:sSubPr>
                      <m:e>
                        <m:r>
                          <a:rPr lang="en-US" b="0" i="1" baseline="0" smtClean="0">
                            <a:latin typeface="Cambria Math"/>
                          </a:rPr>
                          <m:t>h</m:t>
                        </m:r>
                      </m:e>
                      <m:sub>
                        <m:r>
                          <a:rPr lang="en-US" b="0" i="1" baseline="0" smtClean="0">
                            <a:latin typeface="Cambria Math"/>
                          </a:rPr>
                          <m:t>𝑓</m:t>
                        </m:r>
                      </m:sub>
                    </m:sSub>
                    <m:r>
                      <a:rPr lang="en-US" b="0" i="1" baseline="0" smtClean="0">
                        <a:latin typeface="Cambria Math"/>
                      </a:rPr>
                      <m:t>=0, </m:t>
                    </m:r>
                    <m:sSub>
                      <m:sSubPr>
                        <m:ctrlPr>
                          <a:rPr lang="en-US" b="0" i="1" baseline="0" smtClean="0">
                            <a:latin typeface="Cambria Math" panose="02040503050406030204" pitchFamily="18" charset="0"/>
                          </a:rPr>
                        </m:ctrlPr>
                      </m:sSubPr>
                      <m:e>
                        <m:r>
                          <a:rPr lang="en-US" b="0" i="1" baseline="0" smtClean="0">
                            <a:latin typeface="Cambria Math"/>
                          </a:rPr>
                          <m:t>𝑣</m:t>
                        </m:r>
                      </m:e>
                      <m:sub>
                        <m:r>
                          <a:rPr lang="en-US" b="0" i="1" baseline="0" smtClean="0">
                            <a:latin typeface="Cambria Math"/>
                          </a:rPr>
                          <m:t>0</m:t>
                        </m:r>
                      </m:sub>
                    </m:sSub>
                    <m:r>
                      <a:rPr lang="en-US" b="0" i="1" baseline="0" smtClean="0">
                        <a:latin typeface="Cambria Math"/>
                      </a:rPr>
                      <m:t>=0, </m:t>
                    </m:r>
                    <m:sSub>
                      <m:sSubPr>
                        <m:ctrlPr>
                          <a:rPr lang="en-US" b="0" i="1" baseline="0" smtClean="0">
                            <a:latin typeface="Cambria Math" panose="02040503050406030204" pitchFamily="18" charset="0"/>
                          </a:rPr>
                        </m:ctrlPr>
                      </m:sSubPr>
                      <m:e>
                        <m:r>
                          <a:rPr lang="en-US" b="0" i="1" baseline="0" smtClean="0">
                            <a:latin typeface="Cambria Math"/>
                          </a:rPr>
                          <m:t>𝜔</m:t>
                        </m:r>
                      </m:e>
                      <m:sub>
                        <m:r>
                          <a:rPr lang="en-US" b="0" i="1" baseline="0" smtClean="0">
                            <a:latin typeface="Cambria Math"/>
                          </a:rPr>
                          <m:t>0</m:t>
                        </m:r>
                      </m:sub>
                    </m:sSub>
                    <m:r>
                      <a:rPr lang="en-US" b="0" i="1" baseline="0" smtClean="0">
                        <a:latin typeface="Cambria Math"/>
                      </a:rPr>
                      <m:t>=0</m:t>
                    </m:r>
                  </m:oMath>
                </a14:m>
                <a:endParaRPr lang="en-US" b="0" baseline="0" dirty="0"/>
              </a:p>
              <a:p>
                <a:pPr/>
                <a14:m>
                  <m:oMathPara xmlns:m="http://schemas.openxmlformats.org/officeDocument/2006/math">
                    <m:oMathParaPr>
                      <m:jc m:val="centerGroup"/>
                    </m:oMathParaPr>
                    <m:oMath xmlns:m="http://schemas.openxmlformats.org/officeDocument/2006/math">
                      <m:r>
                        <a:rPr lang="en-US" b="0" i="1" smtClean="0">
                          <a:latin typeface="Cambria Math"/>
                        </a:rPr>
                        <m:t>𝑃</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𝑖</m:t>
                          </m:r>
                        </m:sub>
                      </m:sSub>
                      <m:r>
                        <a:rPr lang="en-US" b="0" i="1" smtClean="0">
                          <a:latin typeface="Cambria Math"/>
                        </a:rPr>
                        <m:t>+</m:t>
                      </m:r>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𝑡𝑟𝑎𝑛𝑠</m:t>
                          </m:r>
                          <m:r>
                            <a:rPr lang="en-US" b="0" i="1" smtClean="0">
                              <a:latin typeface="Cambria Math"/>
                            </a:rPr>
                            <m:t>0</m:t>
                          </m:r>
                        </m:sub>
                      </m:sSub>
                      <m:r>
                        <a:rPr lang="en-US" b="0" i="1" smtClean="0">
                          <a:latin typeface="Cambria Math"/>
                        </a:rPr>
                        <m:t>+</m:t>
                      </m:r>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𝑟𝑜𝑡</m:t>
                          </m:r>
                          <m:r>
                            <a:rPr lang="en-US" b="0" i="1" smtClean="0">
                              <a:latin typeface="Cambria Math"/>
                            </a:rPr>
                            <m:t>0</m:t>
                          </m:r>
                        </m:sub>
                      </m:sSub>
                      <m:r>
                        <a:rPr lang="en-US" b="0" i="1" smtClean="0">
                          <a:latin typeface="Cambria Math"/>
                        </a:rPr>
                        <m:t>=</m:t>
                      </m:r>
                      <m:r>
                        <a:rPr lang="en-US" b="0" i="1" smtClean="0">
                          <a:latin typeface="Cambria Math"/>
                        </a:rPr>
                        <m:t>𝑃</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𝑓</m:t>
                          </m:r>
                        </m:sub>
                      </m:sSub>
                      <m:r>
                        <a:rPr lang="en-US" b="0" i="1" smtClean="0">
                          <a:latin typeface="Cambria Math"/>
                        </a:rPr>
                        <m:t>+</m:t>
                      </m:r>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𝑡𝑟𝑎𝑛𝑠𝑓</m:t>
                          </m:r>
                        </m:sub>
                      </m:sSub>
                      <m:r>
                        <a:rPr lang="en-US" b="0" i="1" smtClean="0">
                          <a:latin typeface="Cambria Math"/>
                        </a:rPr>
                        <m:t>+</m:t>
                      </m:r>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𝑟𝑜𝑡𝑓</m:t>
                          </m:r>
                        </m:sub>
                      </m:sSub>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𝑚𝑔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r>
                        <a:rPr lang="en-US" b="0" i="1" smtClean="0">
                          <a:latin typeface="Cambria Math"/>
                        </a:rPr>
                        <m:t>+0+0=0+</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𝑚</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𝐼</m:t>
                      </m:r>
                      <m:sSubSup>
                        <m:sSubSupPr>
                          <m:ctrlPr>
                            <a:rPr lang="en-US" b="0" i="1" smtClean="0">
                              <a:latin typeface="Cambria Math" panose="02040503050406030204" pitchFamily="18" charset="0"/>
                            </a:rPr>
                          </m:ctrlPr>
                        </m:sSubSupPr>
                        <m:e>
                          <m:r>
                            <a:rPr lang="en-US" b="0" i="1" smtClean="0">
                              <a:latin typeface="Cambria Math"/>
                            </a:rPr>
                            <m:t>𝜔</m:t>
                          </m:r>
                        </m:e>
                        <m:sub>
                          <m:r>
                            <a:rPr lang="en-US" b="0" i="1" smtClean="0">
                              <a:latin typeface="Cambria Math"/>
                            </a:rPr>
                            <m:t>𝑓</m:t>
                          </m:r>
                        </m:sub>
                        <m:sup>
                          <m:r>
                            <a:rPr lang="en-US" b="0" i="1" smtClean="0">
                              <a:latin typeface="Cambria Math"/>
                            </a:rPr>
                            <m:t>2</m:t>
                          </m:r>
                        </m:sup>
                      </m:sSubSup>
                    </m:oMath>
                  </m:oMathPara>
                </a14:m>
                <a:endParaRPr lang="en-US" b="0" dirty="0"/>
              </a:p>
              <a:p>
                <a:pPr/>
                <a14:m>
                  <m:oMathPara xmlns:m="http://schemas.openxmlformats.org/officeDocument/2006/math">
                    <m:oMathParaPr>
                      <m:jc m:val="centerGroup"/>
                    </m:oMathParaPr>
                    <m:oMath xmlns:m="http://schemas.openxmlformats.org/officeDocument/2006/math">
                      <m:r>
                        <a:rPr lang="en-US" b="0" i="1" strike="sngStrike" baseline="0" smtClean="0">
                          <a:latin typeface="Cambria Math"/>
                        </a:rPr>
                        <m:t>𝑚</m:t>
                      </m:r>
                      <m:r>
                        <a:rPr lang="en-US" b="0" i="1" smtClean="0">
                          <a:latin typeface="Cambria Math"/>
                        </a:rPr>
                        <m:t>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trike="sngStrike" smtClean="0">
                          <a:latin typeface="Cambria Math"/>
                        </a:rPr>
                        <m:t>𝑚</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2</m:t>
                              </m:r>
                            </m:num>
                            <m:den>
                              <m:r>
                                <a:rPr lang="en-US" b="0" i="1" smtClean="0">
                                  <a:latin typeface="Cambria Math"/>
                                </a:rPr>
                                <m:t>5</m:t>
                              </m:r>
                            </m:den>
                          </m:f>
                          <m:r>
                            <a:rPr lang="en-US" b="0" i="1" strike="sngStrike" smtClean="0">
                              <a:latin typeface="Cambria Math"/>
                            </a:rPr>
                            <m:t>𝑚</m:t>
                          </m:r>
                          <m:sSup>
                            <m:sSupPr>
                              <m:ctrlPr>
                                <a:rPr lang="en-US" b="0" i="1" smtClean="0">
                                  <a:latin typeface="Cambria Math" panose="02040503050406030204" pitchFamily="18" charset="0"/>
                                </a:rPr>
                              </m:ctrlPr>
                            </m:sSupPr>
                            <m:e>
                              <m:r>
                                <a:rPr lang="en-US" b="0" i="1" smtClean="0">
                                  <a:latin typeface="Cambria Math"/>
                                </a:rPr>
                                <m:t>𝑟</m:t>
                              </m:r>
                            </m:e>
                            <m:sup>
                              <m:r>
                                <a:rPr lang="en-US" b="0" i="1" smtClean="0">
                                  <a:latin typeface="Cambria Math"/>
                                </a:rPr>
                                <m:t>2</m:t>
                              </m:r>
                            </m:sup>
                          </m:sSup>
                        </m:e>
                      </m:d>
                      <m:sSubSup>
                        <m:sSubSupPr>
                          <m:ctrlPr>
                            <a:rPr lang="en-US" b="0" i="1" smtClean="0">
                              <a:latin typeface="Cambria Math" panose="02040503050406030204" pitchFamily="18" charset="0"/>
                            </a:rPr>
                          </m:ctrlPr>
                        </m:sSubSupPr>
                        <m:e>
                          <m:r>
                            <a:rPr lang="en-US" b="0" i="1" smtClean="0">
                              <a:latin typeface="Cambria Math"/>
                            </a:rPr>
                            <m:t>𝜔</m:t>
                          </m:r>
                        </m:e>
                        <m:sub>
                          <m:r>
                            <a:rPr lang="en-US" b="0" i="1" smtClean="0">
                              <a:latin typeface="Cambria Math"/>
                            </a:rPr>
                            <m:t>𝑓</m:t>
                          </m:r>
                        </m:sub>
                        <m:sup>
                          <m:r>
                            <a:rPr lang="en-US" b="0" i="1" smtClean="0">
                              <a:latin typeface="Cambria Math"/>
                            </a:rPr>
                            <m:t>2</m:t>
                          </m:r>
                        </m:sup>
                      </m:sSubSup>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5</m:t>
                          </m:r>
                        </m:den>
                      </m:f>
                      <m:sSup>
                        <m:sSupPr>
                          <m:ctrlPr>
                            <a:rPr lang="en-US" b="0" i="1" smtClean="0">
                              <a:latin typeface="Cambria Math" panose="02040503050406030204" pitchFamily="18" charset="0"/>
                            </a:rPr>
                          </m:ctrlPr>
                        </m:sSupPr>
                        <m:e>
                          <m:r>
                            <a:rPr lang="en-US" b="0" i="1" smtClean="0">
                              <a:latin typeface="Cambria Math"/>
                            </a:rPr>
                            <m:t>𝑟</m:t>
                          </m:r>
                        </m:e>
                        <m:sup>
                          <m:r>
                            <a:rPr lang="en-US" b="0" i="1" smtClean="0">
                              <a:latin typeface="Cambria Math"/>
                            </a:rPr>
                            <m:t>2</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𝑓</m:t>
                                      </m:r>
                                    </m:sub>
                                  </m:sSub>
                                </m:num>
                                <m:den>
                                  <m:r>
                                    <a:rPr lang="en-US" b="0" i="1" smtClean="0">
                                      <a:latin typeface="Cambria Math"/>
                                    </a:rPr>
                                    <m:t>𝑟</m:t>
                                  </m:r>
                                </m:den>
                              </m:f>
                            </m:e>
                          </m:d>
                        </m:e>
                        <m:sup>
                          <m:r>
                            <a:rPr lang="en-US" b="0" i="1" smtClean="0">
                              <a:latin typeface="Cambria Math"/>
                            </a:rPr>
                            <m:t>2</m:t>
                          </m:r>
                        </m:sup>
                      </m:sSup>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5</m:t>
                          </m:r>
                        </m:den>
                      </m:f>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7</m:t>
                          </m:r>
                        </m:num>
                        <m:den>
                          <m:r>
                            <a:rPr lang="en-US" b="0" i="1" smtClean="0">
                              <a:latin typeface="Cambria Math"/>
                            </a:rPr>
                            <m:t>10</m:t>
                          </m:r>
                        </m:den>
                      </m:f>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𝑓</m:t>
                          </m:r>
                        </m:sub>
                      </m:sSub>
                      <m:r>
                        <a:rPr lang="en-US" b="0" i="1" smtClean="0">
                          <a:latin typeface="Cambria Math"/>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a:rPr>
                                <m:t>10</m:t>
                              </m:r>
                            </m:num>
                            <m:den>
                              <m:r>
                                <a:rPr lang="en-US" b="0" i="1" smtClean="0">
                                  <a:latin typeface="Cambria Math"/>
                                </a:rPr>
                                <m:t>7</m:t>
                              </m:r>
                            </m:den>
                          </m:f>
                          <m:r>
                            <a:rPr lang="en-US" b="0" i="1" smtClean="0">
                              <a:latin typeface="Cambria Math"/>
                            </a:rPr>
                            <m:t>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e>
                      </m:rad>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𝑓</m:t>
                          </m:r>
                        </m:sub>
                      </m:sSub>
                      <m:r>
                        <a:rPr lang="en-US" b="0" i="1" smtClean="0">
                          <a:latin typeface="Cambria Math"/>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a:rPr>
                                <m:t>10</m:t>
                              </m:r>
                            </m:num>
                            <m:den>
                              <m:r>
                                <a:rPr lang="en-US" b="0" i="1" smtClean="0">
                                  <a:latin typeface="Cambria Math"/>
                                </a:rPr>
                                <m:t>7</m:t>
                              </m:r>
                            </m:den>
                          </m:f>
                          <m:d>
                            <m:dPr>
                              <m:ctrlPr>
                                <a:rPr lang="en-US" b="0" i="1" smtClean="0">
                                  <a:latin typeface="Cambria Math" panose="02040503050406030204" pitchFamily="18" charset="0"/>
                                </a:rPr>
                              </m:ctrlPr>
                            </m:dPr>
                            <m:e>
                              <m:r>
                                <a:rPr lang="en-US" b="0" i="1" smtClean="0">
                                  <a:latin typeface="Cambria Math"/>
                                </a:rPr>
                                <m:t>9.80</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e>
                          </m:d>
                          <m:d>
                            <m:dPr>
                              <m:ctrlPr>
                                <a:rPr lang="en-US" b="0" i="1" smtClean="0">
                                  <a:latin typeface="Cambria Math" panose="02040503050406030204" pitchFamily="18" charset="0"/>
                                </a:rPr>
                              </m:ctrlPr>
                            </m:dPr>
                            <m:e>
                              <m:r>
                                <a:rPr lang="en-US" b="0" i="1" smtClean="0">
                                  <a:latin typeface="Cambria Math"/>
                                </a:rPr>
                                <m:t>0.5 </m:t>
                              </m:r>
                              <m:r>
                                <a:rPr lang="en-US" b="0" i="1" smtClean="0">
                                  <a:latin typeface="Cambria Math"/>
                                </a:rPr>
                                <m:t>𝑚</m:t>
                              </m:r>
                            </m:e>
                          </m:d>
                        </m:e>
                      </m:rad>
                      <m:r>
                        <a:rPr lang="en-US" b="0" i="1" smtClean="0">
                          <a:latin typeface="Cambria Math"/>
                        </a:rPr>
                        <m:t>=2.65</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oMath>
                  </m:oMathPara>
                </a14:m>
                <a:endParaRPr lang="en-US" dirty="0"/>
              </a:p>
              <a:p>
                <a:endParaRPr lang="en-US" dirty="0"/>
              </a:p>
              <a:p>
                <a:r>
                  <a:rPr lang="en-US" dirty="0"/>
                  <a:t>Shell: </a:t>
                </a:r>
                <a14:m>
                  <m:oMath xmlns:m="http://schemas.openxmlformats.org/officeDocument/2006/math">
                    <m:r>
                      <a:rPr lang="en-US" b="0" i="1" baseline="0" smtClean="0">
                        <a:latin typeface="Cambria Math"/>
                      </a:rPr>
                      <m:t>𝑚</m:t>
                    </m:r>
                    <m:r>
                      <a:rPr lang="en-US" b="0" i="1" baseline="0" smtClean="0">
                        <a:latin typeface="Cambria Math"/>
                      </a:rPr>
                      <m:t>=2 </m:t>
                    </m:r>
                    <m:r>
                      <a:rPr lang="en-US" b="0" i="1" baseline="0" smtClean="0">
                        <a:latin typeface="Cambria Math"/>
                      </a:rPr>
                      <m:t>𝑘𝑔</m:t>
                    </m:r>
                    <m:r>
                      <a:rPr lang="en-US" b="0" i="1" baseline="0" smtClean="0">
                        <a:latin typeface="Cambria Math"/>
                      </a:rPr>
                      <m:t>, </m:t>
                    </m:r>
                    <m:r>
                      <a:rPr lang="en-US" b="0" i="1" baseline="0" smtClean="0">
                        <a:latin typeface="Cambria Math"/>
                      </a:rPr>
                      <m:t>𝑟</m:t>
                    </m:r>
                    <m:r>
                      <a:rPr lang="en-US" b="0" i="1" baseline="0" smtClean="0">
                        <a:latin typeface="Cambria Math"/>
                      </a:rPr>
                      <m:t>=0.25 </m:t>
                    </m:r>
                    <m:r>
                      <a:rPr lang="en-US" b="0" i="1" baseline="0" smtClean="0">
                        <a:latin typeface="Cambria Math"/>
                      </a:rPr>
                      <m:t>𝑚</m:t>
                    </m:r>
                    <m:r>
                      <a:rPr lang="en-US" b="0" i="1" baseline="0" smtClean="0">
                        <a:latin typeface="Cambria Math"/>
                      </a:rPr>
                      <m:t>, </m:t>
                    </m:r>
                    <m:sSub>
                      <m:sSubPr>
                        <m:ctrlPr>
                          <a:rPr lang="en-US" b="0" i="1" baseline="0" smtClean="0">
                            <a:latin typeface="Cambria Math" panose="02040503050406030204" pitchFamily="18" charset="0"/>
                          </a:rPr>
                        </m:ctrlPr>
                      </m:sSubPr>
                      <m:e>
                        <m:r>
                          <a:rPr lang="en-US" b="0" i="1" baseline="0" smtClean="0">
                            <a:latin typeface="Cambria Math"/>
                          </a:rPr>
                          <m:t>h</m:t>
                        </m:r>
                      </m:e>
                      <m:sub>
                        <m:r>
                          <a:rPr lang="en-US" b="0" i="1" baseline="0" smtClean="0">
                            <a:latin typeface="Cambria Math"/>
                          </a:rPr>
                          <m:t>0</m:t>
                        </m:r>
                      </m:sub>
                    </m:sSub>
                    <m:r>
                      <a:rPr lang="en-US" b="0" i="1" baseline="0" smtClean="0">
                        <a:latin typeface="Cambria Math"/>
                      </a:rPr>
                      <m:t>=0.5 </m:t>
                    </m:r>
                    <m:r>
                      <a:rPr lang="en-US" b="0" i="1" baseline="0" smtClean="0">
                        <a:latin typeface="Cambria Math"/>
                      </a:rPr>
                      <m:t>𝑚</m:t>
                    </m:r>
                    <m:r>
                      <a:rPr lang="en-US" b="0" i="1" baseline="0" smtClean="0">
                        <a:latin typeface="Cambria Math"/>
                      </a:rPr>
                      <m:t>, </m:t>
                    </m:r>
                    <m:sSub>
                      <m:sSubPr>
                        <m:ctrlPr>
                          <a:rPr lang="en-US" b="0" i="1" baseline="0" smtClean="0">
                            <a:latin typeface="Cambria Math" panose="02040503050406030204" pitchFamily="18" charset="0"/>
                          </a:rPr>
                        </m:ctrlPr>
                      </m:sSubPr>
                      <m:e>
                        <m:r>
                          <a:rPr lang="en-US" b="0" i="1" baseline="0" smtClean="0">
                            <a:latin typeface="Cambria Math"/>
                          </a:rPr>
                          <m:t>h</m:t>
                        </m:r>
                      </m:e>
                      <m:sub>
                        <m:r>
                          <a:rPr lang="en-US" b="0" i="1" baseline="0" smtClean="0">
                            <a:latin typeface="Cambria Math"/>
                          </a:rPr>
                          <m:t>𝑓</m:t>
                        </m:r>
                      </m:sub>
                    </m:sSub>
                    <m:r>
                      <a:rPr lang="en-US" b="0" i="1" baseline="0" smtClean="0">
                        <a:latin typeface="Cambria Math"/>
                      </a:rPr>
                      <m:t>=0, </m:t>
                    </m:r>
                    <m:sSub>
                      <m:sSubPr>
                        <m:ctrlPr>
                          <a:rPr lang="en-US" b="0" i="1" baseline="0" smtClean="0">
                            <a:latin typeface="Cambria Math" panose="02040503050406030204" pitchFamily="18" charset="0"/>
                          </a:rPr>
                        </m:ctrlPr>
                      </m:sSubPr>
                      <m:e>
                        <m:r>
                          <a:rPr lang="en-US" b="0" i="1" baseline="0" smtClean="0">
                            <a:latin typeface="Cambria Math"/>
                          </a:rPr>
                          <m:t>𝑣</m:t>
                        </m:r>
                      </m:e>
                      <m:sub>
                        <m:r>
                          <a:rPr lang="en-US" b="0" i="1" baseline="0" smtClean="0">
                            <a:latin typeface="Cambria Math"/>
                          </a:rPr>
                          <m:t>0</m:t>
                        </m:r>
                      </m:sub>
                    </m:sSub>
                    <m:r>
                      <a:rPr lang="en-US" b="0" i="1" baseline="0" smtClean="0">
                        <a:latin typeface="Cambria Math"/>
                      </a:rPr>
                      <m:t>=0, </m:t>
                    </m:r>
                    <m:sSub>
                      <m:sSubPr>
                        <m:ctrlPr>
                          <a:rPr lang="en-US" b="0" i="1" baseline="0" smtClean="0">
                            <a:latin typeface="Cambria Math" panose="02040503050406030204" pitchFamily="18" charset="0"/>
                          </a:rPr>
                        </m:ctrlPr>
                      </m:sSubPr>
                      <m:e>
                        <m:r>
                          <a:rPr lang="en-US" b="0" i="1" baseline="0" smtClean="0">
                            <a:latin typeface="Cambria Math"/>
                          </a:rPr>
                          <m:t>𝜔</m:t>
                        </m:r>
                      </m:e>
                      <m:sub>
                        <m:r>
                          <a:rPr lang="en-US" b="0" i="1" baseline="0" smtClean="0">
                            <a:latin typeface="Cambria Math"/>
                          </a:rPr>
                          <m:t>0</m:t>
                        </m:r>
                      </m:sub>
                    </m:sSub>
                    <m:r>
                      <a:rPr lang="en-US" b="0" i="1" baseline="0" smtClean="0">
                        <a:latin typeface="Cambria Math"/>
                      </a:rPr>
                      <m:t>=0</m:t>
                    </m:r>
                  </m:oMath>
                </a14:m>
                <a:endParaRPr lang="en-US" b="0" baseline="0" dirty="0"/>
              </a:p>
              <a:p>
                <a:pPr/>
                <a14:m>
                  <m:oMathPara xmlns:m="http://schemas.openxmlformats.org/officeDocument/2006/math">
                    <m:oMathParaPr>
                      <m:jc m:val="centerGroup"/>
                    </m:oMathParaPr>
                    <m:oMath xmlns:m="http://schemas.openxmlformats.org/officeDocument/2006/math">
                      <m:r>
                        <a:rPr lang="en-US" b="0" i="1" smtClean="0">
                          <a:latin typeface="Cambria Math"/>
                        </a:rPr>
                        <m:t>𝑃</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𝑖</m:t>
                          </m:r>
                        </m:sub>
                      </m:sSub>
                      <m:r>
                        <a:rPr lang="en-US" b="0" i="1" smtClean="0">
                          <a:latin typeface="Cambria Math"/>
                        </a:rPr>
                        <m:t>+</m:t>
                      </m:r>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𝑡𝑟𝑎𝑛𝑠</m:t>
                          </m:r>
                          <m:r>
                            <a:rPr lang="en-US" b="0" i="1" smtClean="0">
                              <a:latin typeface="Cambria Math"/>
                            </a:rPr>
                            <m:t>0</m:t>
                          </m:r>
                        </m:sub>
                      </m:sSub>
                      <m:r>
                        <a:rPr lang="en-US" b="0" i="1" smtClean="0">
                          <a:latin typeface="Cambria Math"/>
                        </a:rPr>
                        <m:t>+</m:t>
                      </m:r>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𝑟𝑜𝑡</m:t>
                          </m:r>
                          <m:r>
                            <a:rPr lang="en-US" b="0" i="1" smtClean="0">
                              <a:latin typeface="Cambria Math"/>
                            </a:rPr>
                            <m:t>0</m:t>
                          </m:r>
                        </m:sub>
                      </m:sSub>
                      <m:r>
                        <a:rPr lang="en-US" b="0" i="1" smtClean="0">
                          <a:latin typeface="Cambria Math"/>
                        </a:rPr>
                        <m:t>=</m:t>
                      </m:r>
                      <m:r>
                        <a:rPr lang="en-US" b="0" i="1" smtClean="0">
                          <a:latin typeface="Cambria Math"/>
                        </a:rPr>
                        <m:t>𝑃</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𝑓</m:t>
                          </m:r>
                        </m:sub>
                      </m:sSub>
                      <m:r>
                        <a:rPr lang="en-US" b="0" i="1" smtClean="0">
                          <a:latin typeface="Cambria Math"/>
                        </a:rPr>
                        <m:t>+</m:t>
                      </m:r>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𝑡𝑟𝑎𝑛𝑠𝑓</m:t>
                          </m:r>
                        </m:sub>
                      </m:sSub>
                      <m:r>
                        <a:rPr lang="en-US" b="0" i="1" smtClean="0">
                          <a:latin typeface="Cambria Math"/>
                        </a:rPr>
                        <m:t>+</m:t>
                      </m:r>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𝑟𝑜𝑡𝑓</m:t>
                          </m:r>
                        </m:sub>
                      </m:sSub>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𝑚𝑔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r>
                        <a:rPr lang="en-US" b="0" i="1" smtClean="0">
                          <a:latin typeface="Cambria Math"/>
                        </a:rPr>
                        <m:t>+0+0=0+</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𝑚</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𝐼</m:t>
                      </m:r>
                      <m:sSubSup>
                        <m:sSubSupPr>
                          <m:ctrlPr>
                            <a:rPr lang="en-US" b="0" i="1" smtClean="0">
                              <a:latin typeface="Cambria Math" panose="02040503050406030204" pitchFamily="18" charset="0"/>
                            </a:rPr>
                          </m:ctrlPr>
                        </m:sSubSupPr>
                        <m:e>
                          <m:r>
                            <a:rPr lang="en-US" b="0" i="1" smtClean="0">
                              <a:latin typeface="Cambria Math"/>
                            </a:rPr>
                            <m:t>𝜔</m:t>
                          </m:r>
                        </m:e>
                        <m:sub>
                          <m:r>
                            <a:rPr lang="en-US" b="0" i="1" smtClean="0">
                              <a:latin typeface="Cambria Math"/>
                            </a:rPr>
                            <m:t>𝑓</m:t>
                          </m:r>
                        </m:sub>
                        <m:sup>
                          <m:r>
                            <a:rPr lang="en-US" b="0" i="1" smtClean="0">
                              <a:latin typeface="Cambria Math"/>
                            </a:rPr>
                            <m:t>2</m:t>
                          </m:r>
                        </m:sup>
                      </m:sSubSup>
                    </m:oMath>
                  </m:oMathPara>
                </a14:m>
                <a:endParaRPr lang="en-US" b="0" dirty="0"/>
              </a:p>
              <a:p>
                <a:pPr/>
                <a14:m>
                  <m:oMathPara xmlns:m="http://schemas.openxmlformats.org/officeDocument/2006/math">
                    <m:oMathParaPr>
                      <m:jc m:val="centerGroup"/>
                    </m:oMathParaPr>
                    <m:oMath xmlns:m="http://schemas.openxmlformats.org/officeDocument/2006/math">
                      <m:r>
                        <a:rPr lang="en-US" b="0" i="1" strike="sngStrike" baseline="0" smtClean="0">
                          <a:latin typeface="Cambria Math"/>
                        </a:rPr>
                        <m:t>𝑚</m:t>
                      </m:r>
                      <m:r>
                        <a:rPr lang="en-US" b="0" i="1" smtClean="0">
                          <a:latin typeface="Cambria Math"/>
                        </a:rPr>
                        <m:t>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trike="sngStrike" smtClean="0">
                          <a:latin typeface="Cambria Math"/>
                        </a:rPr>
                        <m:t>𝑚</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2</m:t>
                              </m:r>
                            </m:num>
                            <m:den>
                              <m:r>
                                <a:rPr lang="en-US" b="0" i="1" smtClean="0">
                                  <a:latin typeface="Cambria Math"/>
                                </a:rPr>
                                <m:t>3</m:t>
                              </m:r>
                            </m:den>
                          </m:f>
                          <m:r>
                            <a:rPr lang="en-US" b="0" i="1" strike="sngStrike" smtClean="0">
                              <a:latin typeface="Cambria Math"/>
                            </a:rPr>
                            <m:t>𝑚</m:t>
                          </m:r>
                          <m:sSup>
                            <m:sSupPr>
                              <m:ctrlPr>
                                <a:rPr lang="en-US" b="0" i="1" smtClean="0">
                                  <a:latin typeface="Cambria Math" panose="02040503050406030204" pitchFamily="18" charset="0"/>
                                </a:rPr>
                              </m:ctrlPr>
                            </m:sSupPr>
                            <m:e>
                              <m:r>
                                <a:rPr lang="en-US" b="0" i="1" smtClean="0">
                                  <a:latin typeface="Cambria Math"/>
                                </a:rPr>
                                <m:t>𝑟</m:t>
                              </m:r>
                            </m:e>
                            <m:sup>
                              <m:r>
                                <a:rPr lang="en-US" b="0" i="1" smtClean="0">
                                  <a:latin typeface="Cambria Math"/>
                                </a:rPr>
                                <m:t>2</m:t>
                              </m:r>
                            </m:sup>
                          </m:sSup>
                        </m:e>
                      </m:d>
                      <m:sSubSup>
                        <m:sSubSupPr>
                          <m:ctrlPr>
                            <a:rPr lang="en-US" b="0" i="1" smtClean="0">
                              <a:latin typeface="Cambria Math" panose="02040503050406030204" pitchFamily="18" charset="0"/>
                            </a:rPr>
                          </m:ctrlPr>
                        </m:sSubSupPr>
                        <m:e>
                          <m:r>
                            <a:rPr lang="en-US" b="0" i="1" smtClean="0">
                              <a:latin typeface="Cambria Math"/>
                            </a:rPr>
                            <m:t>𝜔</m:t>
                          </m:r>
                        </m:e>
                        <m:sub>
                          <m:r>
                            <a:rPr lang="en-US" b="0" i="1" smtClean="0">
                              <a:latin typeface="Cambria Math"/>
                            </a:rPr>
                            <m:t>𝑓</m:t>
                          </m:r>
                        </m:sub>
                        <m:sup>
                          <m:r>
                            <a:rPr lang="en-US" b="0" i="1" smtClean="0">
                              <a:latin typeface="Cambria Math"/>
                            </a:rPr>
                            <m:t>2</m:t>
                          </m:r>
                        </m:sup>
                      </m:sSubSup>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3</m:t>
                          </m:r>
                        </m:den>
                      </m:f>
                      <m:sSup>
                        <m:sSupPr>
                          <m:ctrlPr>
                            <a:rPr lang="en-US" b="0" i="1" smtClean="0">
                              <a:latin typeface="Cambria Math" panose="02040503050406030204" pitchFamily="18" charset="0"/>
                            </a:rPr>
                          </m:ctrlPr>
                        </m:sSupPr>
                        <m:e>
                          <m:r>
                            <a:rPr lang="en-US" b="0" i="1" smtClean="0">
                              <a:latin typeface="Cambria Math"/>
                            </a:rPr>
                            <m:t>𝑟</m:t>
                          </m:r>
                        </m:e>
                        <m:sup>
                          <m:r>
                            <a:rPr lang="en-US" b="0" i="1" smtClean="0">
                              <a:latin typeface="Cambria Math"/>
                            </a:rPr>
                            <m:t>2</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𝑓</m:t>
                                      </m:r>
                                    </m:sub>
                                  </m:sSub>
                                </m:num>
                                <m:den>
                                  <m:r>
                                    <a:rPr lang="en-US" b="0" i="1" smtClean="0">
                                      <a:latin typeface="Cambria Math"/>
                                    </a:rPr>
                                    <m:t>𝑟</m:t>
                                  </m:r>
                                </m:den>
                              </m:f>
                            </m:e>
                          </m:d>
                        </m:e>
                        <m:sup>
                          <m:r>
                            <a:rPr lang="en-US" b="0" i="1" smtClean="0">
                              <a:latin typeface="Cambria Math"/>
                            </a:rPr>
                            <m:t>2</m:t>
                          </m:r>
                        </m:sup>
                      </m:sSup>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3</m:t>
                          </m:r>
                        </m:den>
                      </m:f>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5</m:t>
                          </m:r>
                        </m:num>
                        <m:den>
                          <m:r>
                            <a:rPr lang="en-US" b="0" i="1" smtClean="0">
                              <a:latin typeface="Cambria Math"/>
                            </a:rPr>
                            <m:t>6</m:t>
                          </m:r>
                        </m:den>
                      </m:f>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𝑓</m:t>
                          </m:r>
                        </m:sub>
                        <m:sup>
                          <m:r>
                            <a:rPr lang="en-US" b="0" i="1" smtClean="0">
                              <a:latin typeface="Cambria Math"/>
                            </a:rPr>
                            <m:t>2</m:t>
                          </m:r>
                        </m:sup>
                      </m:sSubSup>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𝑓</m:t>
                          </m:r>
                        </m:sub>
                      </m:sSub>
                      <m:r>
                        <a:rPr lang="en-US" b="0" i="1" smtClean="0">
                          <a:latin typeface="Cambria Math"/>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a:rPr>
                                <m:t>6</m:t>
                              </m:r>
                            </m:num>
                            <m:den>
                              <m:r>
                                <a:rPr lang="en-US" b="0" i="1" smtClean="0">
                                  <a:latin typeface="Cambria Math"/>
                                </a:rPr>
                                <m:t>5</m:t>
                              </m:r>
                            </m:den>
                          </m:f>
                          <m:r>
                            <a:rPr lang="en-US" b="0" i="1" smtClean="0">
                              <a:latin typeface="Cambria Math"/>
                            </a:rPr>
                            <m:t>𝑔</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0</m:t>
                              </m:r>
                            </m:sub>
                          </m:sSub>
                        </m:e>
                      </m:rad>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𝑓</m:t>
                          </m:r>
                        </m:sub>
                      </m:sSub>
                      <m:r>
                        <a:rPr lang="en-US" b="0" i="1" smtClean="0">
                          <a:latin typeface="Cambria Math"/>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a:rPr>
                                <m:t>6</m:t>
                              </m:r>
                            </m:num>
                            <m:den>
                              <m:r>
                                <a:rPr lang="en-US" b="0" i="1" smtClean="0">
                                  <a:latin typeface="Cambria Math"/>
                                </a:rPr>
                                <m:t>5</m:t>
                              </m:r>
                            </m:den>
                          </m:f>
                          <m:d>
                            <m:dPr>
                              <m:ctrlPr>
                                <a:rPr lang="en-US" b="0" i="1" smtClean="0">
                                  <a:latin typeface="Cambria Math" panose="02040503050406030204" pitchFamily="18" charset="0"/>
                                </a:rPr>
                              </m:ctrlPr>
                            </m:dPr>
                            <m:e>
                              <m:r>
                                <a:rPr lang="en-US" b="0" i="1" smtClean="0">
                                  <a:latin typeface="Cambria Math"/>
                                </a:rPr>
                                <m:t>9.80</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e>
                          </m:d>
                          <m:d>
                            <m:dPr>
                              <m:ctrlPr>
                                <a:rPr lang="en-US" b="0" i="1" smtClean="0">
                                  <a:latin typeface="Cambria Math" panose="02040503050406030204" pitchFamily="18" charset="0"/>
                                </a:rPr>
                              </m:ctrlPr>
                            </m:dPr>
                            <m:e>
                              <m:r>
                                <a:rPr lang="en-US" b="0" i="1" smtClean="0">
                                  <a:latin typeface="Cambria Math"/>
                                </a:rPr>
                                <m:t>0.5 </m:t>
                              </m:r>
                              <m:r>
                                <a:rPr lang="en-US" b="0" i="1" smtClean="0">
                                  <a:latin typeface="Cambria Math"/>
                                </a:rPr>
                                <m:t>𝑚</m:t>
                              </m:r>
                            </m:e>
                          </m:d>
                        </m:e>
                      </m:rad>
                      <m:r>
                        <a:rPr lang="en-US" b="0" i="1" smtClean="0">
                          <a:latin typeface="Cambria Math"/>
                        </a:rPr>
                        <m:t>=2.42</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oMath>
                  </m:oMathPara>
                </a14:m>
                <a:endParaRPr lang="en-US" dirty="0"/>
              </a:p>
            </p:txBody>
          </p:sp>
        </mc:Choice>
        <mc:Fallback xmlns="">
          <p:sp>
            <p:nvSpPr>
              <p:cNvPr id="3" name="Notes Placeholder 2"/>
              <p:cNvSpPr>
                <a:spLocks noGrp="1"/>
              </p:cNvSpPr>
              <p:nvPr>
                <p:ph type="body" idx="1"/>
              </p:nvPr>
            </p:nvSpPr>
            <p:spPr/>
            <p:txBody>
              <a:bodyPr/>
              <a:lstStyle/>
              <a:p>
                <a:r>
                  <a:rPr lang="en-US" dirty="0" smtClean="0"/>
                  <a:t>Solid</a:t>
                </a:r>
                <a:r>
                  <a:rPr lang="en-US" baseline="0" dirty="0" smtClean="0"/>
                  <a:t> Sphere: </a:t>
                </a:r>
                <a:r>
                  <a:rPr lang="en-US" b="0" i="0" baseline="0" smtClean="0">
                    <a:latin typeface="Cambria Math"/>
                  </a:rPr>
                  <a:t>𝑚=2 𝑘𝑔, 𝑟=0.25 𝑚, ℎ_0=0.5 𝑚, ℎ_𝑓=0, 𝑣_0=0, 𝜔_0=0</a:t>
                </a:r>
                <a:endParaRPr lang="en-US" b="0" baseline="0" dirty="0" smtClean="0"/>
              </a:p>
              <a:p>
                <a:r>
                  <a:rPr lang="en-US" b="0" i="0" smtClean="0">
                    <a:latin typeface="Cambria Math"/>
                  </a:rPr>
                  <a:t>𝑃𝐸_𝑖+𝐾𝐸_𝑡𝑟𝑎𝑛𝑠0+𝐾𝐸_𝑟𝑜𝑡0=𝑃𝐸_𝑓+𝐾𝐸_𝑡𝑟𝑎𝑛𝑠𝑓+𝐾𝐸_𝑟𝑜𝑡𝑓</a:t>
                </a:r>
                <a:endParaRPr lang="en-US" b="0" dirty="0" smtClean="0"/>
              </a:p>
              <a:p>
                <a:r>
                  <a:rPr lang="en-US" b="0" i="0" smtClean="0">
                    <a:latin typeface="Cambria Math"/>
                  </a:rPr>
                  <a:t>𝑚𝑔ℎ_0+0+0=0+1/2 𝑚𝑣_𝑓^2+1/2 𝐼𝜔_𝑓^2</a:t>
                </a:r>
                <a:endParaRPr lang="en-US" b="0" dirty="0" smtClean="0"/>
              </a:p>
              <a:p>
                <a:r>
                  <a:rPr lang="en-US" b="0" i="0" strike="sngStrike" baseline="0" smtClean="0">
                    <a:latin typeface="Cambria Math"/>
                  </a:rPr>
                  <a:t>𝑚</a:t>
                </a:r>
                <a:r>
                  <a:rPr lang="en-US" b="0" i="0" smtClean="0">
                    <a:latin typeface="Cambria Math"/>
                  </a:rPr>
                  <a:t>𝑔ℎ_0=1/2</a:t>
                </a:r>
                <a:r>
                  <a:rPr lang="en-US" b="0" i="0" strike="sngStrike" smtClean="0">
                    <a:latin typeface="Cambria Math"/>
                  </a:rPr>
                  <a:t> 𝑚</a:t>
                </a:r>
                <a:r>
                  <a:rPr lang="en-US" b="0" i="0" smtClean="0">
                    <a:latin typeface="Cambria Math"/>
                  </a:rPr>
                  <a:t>𝑣_𝑓^2+1/2 (2/5</a:t>
                </a:r>
                <a:r>
                  <a:rPr lang="en-US" b="0" i="0" strike="sngStrike" smtClean="0">
                    <a:latin typeface="Cambria Math"/>
                  </a:rPr>
                  <a:t> 𝑚</a:t>
                </a:r>
                <a:r>
                  <a:rPr lang="en-US" b="0" i="0" smtClean="0">
                    <a:latin typeface="Cambria Math"/>
                  </a:rPr>
                  <a:t>𝑟^2 ) 𝜔_𝑓^2</a:t>
                </a:r>
                <a:endParaRPr lang="en-US" dirty="0" smtClean="0"/>
              </a:p>
              <a:p>
                <a:r>
                  <a:rPr lang="en-US" b="0" i="0" smtClean="0">
                    <a:latin typeface="Cambria Math"/>
                  </a:rPr>
                  <a:t>𝑔ℎ_0=1/2 𝑣_𝑓^2+1/5 𝑟^2 (𝑣_𝑓/𝑟)^2</a:t>
                </a:r>
                <a:endParaRPr lang="en-US" dirty="0" smtClean="0"/>
              </a:p>
              <a:p>
                <a:r>
                  <a:rPr lang="en-US" b="0" i="0" smtClean="0">
                    <a:latin typeface="Cambria Math"/>
                  </a:rPr>
                  <a:t>𝑔ℎ_0=1/2 𝑣_𝑓^2+1/5 𝑣_𝑓^2</a:t>
                </a:r>
                <a:endParaRPr lang="en-US" b="0" dirty="0" smtClean="0"/>
              </a:p>
              <a:p>
                <a:r>
                  <a:rPr lang="en-US" b="0" i="0" smtClean="0">
                    <a:latin typeface="Cambria Math"/>
                  </a:rPr>
                  <a:t>𝑔ℎ_0=7/10 𝑣_𝑓^2</a:t>
                </a:r>
                <a:endParaRPr lang="en-US" b="0" dirty="0" smtClean="0"/>
              </a:p>
              <a:p>
                <a:r>
                  <a:rPr lang="en-US" b="0" i="0" smtClean="0">
                    <a:latin typeface="Cambria Math"/>
                  </a:rPr>
                  <a:t>𝑣_𝑓=√(10/7 𝑔ℎ_0 )</a:t>
                </a:r>
                <a:endParaRPr lang="en-US" b="0" dirty="0" smtClean="0"/>
              </a:p>
              <a:p>
                <a:r>
                  <a:rPr lang="en-US" b="0" i="0" smtClean="0">
                    <a:latin typeface="Cambria Math"/>
                  </a:rPr>
                  <a:t>𝑣_𝑓=√(10/7 (9.80 𝑚/𝑠^2 )(0.5 𝑚) )=2.65 𝑚/𝑠</a:t>
                </a:r>
                <a:endParaRPr lang="en-US" dirty="0" smtClean="0"/>
              </a:p>
              <a:p>
                <a:endParaRPr lang="en-US" dirty="0" smtClean="0"/>
              </a:p>
              <a:p>
                <a:pPr/>
                <a:r>
                  <a:rPr lang="en-US" dirty="0" smtClean="0"/>
                  <a:t>Shell: </a:t>
                </a:r>
                <a:r>
                  <a:rPr lang="en-US" b="0" i="0" baseline="0" smtClean="0">
                    <a:latin typeface="Cambria Math"/>
                  </a:rPr>
                  <a:t>𝑚=2 𝑘𝑔, 𝑟=0.25 𝑚, </a:t>
                </a:r>
                <a:r>
                  <a:rPr lang="en-US" b="0" i="0" baseline="0" smtClean="0">
                    <a:latin typeface="Cambria Math"/>
                  </a:rPr>
                  <a:t>ℎ_0=0.5 𝑚, ℎ_𝑓=0, 𝑣_0=0, 𝜔_0=0</a:t>
                </a:r>
                <a:endParaRPr lang="en-US" b="0" baseline="0" dirty="0" smtClean="0"/>
              </a:p>
              <a:p>
                <a:pPr/>
                <a:r>
                  <a:rPr lang="en-US" b="0" i="0" smtClean="0">
                    <a:latin typeface="Cambria Math"/>
                  </a:rPr>
                  <a:t>𝑃𝐸_𝑖+𝐾𝐸_𝑡𝑟𝑎𝑛𝑠0+𝐾𝐸_𝑟𝑜𝑡0=𝑃𝐸_𝑓+𝐾𝐸_𝑡𝑟𝑎𝑛𝑠𝑓+𝐾𝐸_𝑟𝑜𝑡𝑓</a:t>
                </a:r>
                <a:endParaRPr lang="en-US" b="0" dirty="0" smtClean="0"/>
              </a:p>
              <a:p>
                <a:pPr/>
                <a:r>
                  <a:rPr lang="en-US" b="0" i="0" smtClean="0">
                    <a:latin typeface="Cambria Math"/>
                  </a:rPr>
                  <a:t>𝑚𝑔ℎ_0+0+0=0+1/2 𝑚𝑣_𝑓^2+1/2 𝐼𝜔_𝑓^2</a:t>
                </a:r>
                <a:endParaRPr lang="en-US" b="0" dirty="0" smtClean="0"/>
              </a:p>
              <a:p>
                <a:pPr/>
                <a:r>
                  <a:rPr lang="en-US" b="0" i="0" strike="sngStrike" baseline="0" smtClean="0">
                    <a:latin typeface="Cambria Math"/>
                  </a:rPr>
                  <a:t>𝑚</a:t>
                </a:r>
                <a:r>
                  <a:rPr lang="en-US" b="0" i="0" smtClean="0">
                    <a:latin typeface="Cambria Math"/>
                  </a:rPr>
                  <a:t>𝑔ℎ_0=1/2</a:t>
                </a:r>
                <a:r>
                  <a:rPr lang="en-US" b="0" i="0" strike="sngStrike" smtClean="0">
                    <a:latin typeface="Cambria Math"/>
                  </a:rPr>
                  <a:t> 𝑚</a:t>
                </a:r>
                <a:r>
                  <a:rPr lang="en-US" b="0" i="0" smtClean="0">
                    <a:latin typeface="Cambria Math"/>
                  </a:rPr>
                  <a:t>𝑣_𝑓^2+1/2 (2/</a:t>
                </a:r>
                <a:r>
                  <a:rPr lang="en-US" b="0" i="0" smtClean="0">
                    <a:latin typeface="Cambria Math"/>
                  </a:rPr>
                  <a:t>3</a:t>
                </a:r>
                <a:r>
                  <a:rPr lang="en-US" b="0" i="0" strike="sngStrike" smtClean="0">
                    <a:latin typeface="Cambria Math"/>
                  </a:rPr>
                  <a:t> </a:t>
                </a:r>
                <a:r>
                  <a:rPr lang="en-US" b="0" i="0" strike="sngStrike" smtClean="0">
                    <a:latin typeface="Cambria Math"/>
                  </a:rPr>
                  <a:t>𝑚</a:t>
                </a:r>
                <a:r>
                  <a:rPr lang="en-US" b="0" i="0" smtClean="0">
                    <a:latin typeface="Cambria Math"/>
                  </a:rPr>
                  <a:t>𝑟^2 ) 𝜔_𝑓^2</a:t>
                </a:r>
                <a:endParaRPr lang="en-US" dirty="0" smtClean="0"/>
              </a:p>
              <a:p>
                <a:pPr/>
                <a:r>
                  <a:rPr lang="en-US" b="0" i="0" smtClean="0">
                    <a:latin typeface="Cambria Math"/>
                  </a:rPr>
                  <a:t>𝑔</a:t>
                </a:r>
                <a:r>
                  <a:rPr lang="en-US" b="0" i="0" smtClean="0">
                    <a:latin typeface="Cambria Math"/>
                  </a:rPr>
                  <a:t>ℎ_0=1/2 𝑣_𝑓^2+1/</a:t>
                </a:r>
                <a:r>
                  <a:rPr lang="en-US" b="0" i="0" smtClean="0">
                    <a:latin typeface="Cambria Math"/>
                  </a:rPr>
                  <a:t>3 </a:t>
                </a:r>
                <a:r>
                  <a:rPr lang="en-US" b="0" i="0" smtClean="0">
                    <a:latin typeface="Cambria Math"/>
                  </a:rPr>
                  <a:t>𝑟^2 (𝑣_𝑓/𝑟)^2</a:t>
                </a:r>
                <a:endParaRPr lang="en-US" dirty="0" smtClean="0"/>
              </a:p>
              <a:p>
                <a:pPr/>
                <a:r>
                  <a:rPr lang="en-US" b="0" i="0" smtClean="0">
                    <a:latin typeface="Cambria Math"/>
                  </a:rPr>
                  <a:t>𝑔ℎ_0=1/2 𝑣_𝑓^2+1/</a:t>
                </a:r>
                <a:r>
                  <a:rPr lang="en-US" b="0" i="0" smtClean="0">
                    <a:latin typeface="Cambria Math"/>
                  </a:rPr>
                  <a:t>3 </a:t>
                </a:r>
                <a:r>
                  <a:rPr lang="en-US" b="0" i="0" smtClean="0">
                    <a:latin typeface="Cambria Math"/>
                  </a:rPr>
                  <a:t>𝑣_𝑓^2</a:t>
                </a:r>
                <a:endParaRPr lang="en-US" b="0" dirty="0" smtClean="0"/>
              </a:p>
              <a:p>
                <a:pPr/>
                <a:r>
                  <a:rPr lang="en-US" b="0" i="0" smtClean="0">
                    <a:latin typeface="Cambria Math"/>
                  </a:rPr>
                  <a:t>𝑔ℎ_0=</a:t>
                </a:r>
                <a:r>
                  <a:rPr lang="en-US" b="0" i="0" smtClean="0">
                    <a:latin typeface="Cambria Math"/>
                  </a:rPr>
                  <a:t>5/6 </a:t>
                </a:r>
                <a:r>
                  <a:rPr lang="en-US" b="0" i="0" smtClean="0">
                    <a:latin typeface="Cambria Math"/>
                  </a:rPr>
                  <a:t>𝑣_𝑓^2</a:t>
                </a:r>
                <a:endParaRPr lang="en-US" b="0" dirty="0" smtClean="0"/>
              </a:p>
              <a:p>
                <a:pPr/>
                <a:r>
                  <a:rPr lang="en-US" b="0" i="0" smtClean="0">
                    <a:latin typeface="Cambria Math"/>
                  </a:rPr>
                  <a:t>𝑣_𝑓=√(</a:t>
                </a:r>
                <a:r>
                  <a:rPr lang="en-US" b="0" i="0" smtClean="0">
                    <a:latin typeface="Cambria Math"/>
                  </a:rPr>
                  <a:t>6/5 </a:t>
                </a:r>
                <a:r>
                  <a:rPr lang="en-US" b="0" i="0" smtClean="0">
                    <a:latin typeface="Cambria Math"/>
                  </a:rPr>
                  <a:t>𝑔ℎ_0 )</a:t>
                </a:r>
                <a:endParaRPr lang="en-US" b="0" dirty="0" smtClean="0"/>
              </a:p>
              <a:p>
                <a:pPr/>
                <a:r>
                  <a:rPr lang="en-US" b="0" i="0" smtClean="0">
                    <a:latin typeface="Cambria Math"/>
                  </a:rPr>
                  <a:t>𝑣_𝑓=√(</a:t>
                </a:r>
                <a:r>
                  <a:rPr lang="en-US" b="0" i="0" smtClean="0">
                    <a:latin typeface="Cambria Math"/>
                  </a:rPr>
                  <a:t>6/5 (</a:t>
                </a:r>
                <a:r>
                  <a:rPr lang="en-US" b="0" i="0" smtClean="0">
                    <a:latin typeface="Cambria Math"/>
                  </a:rPr>
                  <a:t>9.80 𝑚/𝑠^2 )(0.5 𝑚) )=2.</a:t>
                </a:r>
                <a:r>
                  <a:rPr lang="en-US" b="0" i="0" smtClean="0">
                    <a:latin typeface="Cambria Math"/>
                  </a:rPr>
                  <a:t>42</a:t>
                </a:r>
                <a:r>
                  <a:rPr lang="en-US" b="0" i="0" smtClean="0">
                    <a:latin typeface="Cambria Math"/>
                  </a:rPr>
                  <a:t> 𝑚/𝑠</a:t>
                </a:r>
                <a:endParaRPr lang="en-US" dirty="0"/>
              </a:p>
            </p:txBody>
          </p:sp>
        </mc:Fallback>
      </mc:AlternateContent>
      <p:sp>
        <p:nvSpPr>
          <p:cNvPr id="4" name="Slide Number Placeholder 3"/>
          <p:cNvSpPr>
            <a:spLocks noGrp="1"/>
          </p:cNvSpPr>
          <p:nvPr>
            <p:ph type="sldNum" sz="quarter" idx="10"/>
          </p:nvPr>
        </p:nvSpPr>
        <p:spPr/>
        <p:txBody>
          <a:bodyPr/>
          <a:lstStyle/>
          <a:p>
            <a:fld id="{B5784EC1-18AD-4E6A-AB58-D1244AD8B280}" type="slidenum">
              <a:rPr lang="en-US" smtClean="0"/>
              <a:t>42</a:t>
            </a:fld>
            <a:endParaRPr lang="en-US"/>
          </a:p>
        </p:txBody>
      </p:sp>
    </p:spTree>
    <p:extLst>
      <p:ext uri="{BB962C8B-B14F-4D97-AF65-F5344CB8AC3E}">
        <p14:creationId xmlns:p14="http://schemas.microsoft.com/office/powerpoint/2010/main" val="2310549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43</a:t>
            </a:fld>
            <a:endParaRPr lang="en-US"/>
          </a:p>
        </p:txBody>
      </p:sp>
    </p:spTree>
    <p:extLst>
      <p:ext uri="{BB962C8B-B14F-4D97-AF65-F5344CB8AC3E}">
        <p14:creationId xmlns:p14="http://schemas.microsoft.com/office/powerpoint/2010/main" val="1218837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Demo with the rotation rods</a:t>
            </a:r>
          </a:p>
          <a:p>
            <a:endParaRPr lang="en-US" dirty="0"/>
          </a:p>
          <a:p>
            <a:r>
              <a:rPr lang="en-US" i="1" dirty="0"/>
              <a:t>I</a:t>
            </a:r>
            <a:r>
              <a:rPr lang="en-US" i="0" dirty="0"/>
              <a:t> is like </a:t>
            </a:r>
            <a:r>
              <a:rPr lang="en-US" i="1" dirty="0"/>
              <a:t>m</a:t>
            </a:r>
            <a:r>
              <a:rPr lang="en-US" i="0" dirty="0"/>
              <a:t> for</a:t>
            </a:r>
            <a:r>
              <a:rPr lang="en-US" i="0" baseline="0" dirty="0"/>
              <a:t> rotational motion</a:t>
            </a:r>
            <a:endParaRPr lang="en-US" i="1" dirty="0"/>
          </a:p>
        </p:txBody>
      </p:sp>
      <p:sp>
        <p:nvSpPr>
          <p:cNvPr id="4" name="Slide Number Placeholder 3"/>
          <p:cNvSpPr>
            <a:spLocks noGrp="1"/>
          </p:cNvSpPr>
          <p:nvPr>
            <p:ph type="sldNum" sz="quarter" idx="10"/>
          </p:nvPr>
        </p:nvSpPr>
        <p:spPr/>
        <p:txBody>
          <a:bodyPr/>
          <a:lstStyle/>
          <a:p>
            <a:fld id="{3B69E9D9-963D-43D5-9543-74EF5150031C}"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69E9D9-963D-43D5-9543-74EF5150031C}" type="slidenum">
              <a:rPr lang="en-US" smtClean="0"/>
              <a:pPr/>
              <a:t>5</a:t>
            </a:fld>
            <a:endParaRPr lang="en-US"/>
          </a:p>
        </p:txBody>
      </p:sp>
    </p:spTree>
    <p:extLst>
      <p:ext uri="{BB962C8B-B14F-4D97-AF65-F5344CB8AC3E}">
        <p14:creationId xmlns:p14="http://schemas.microsoft.com/office/powerpoint/2010/main" val="2642175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46</a:t>
            </a:fld>
            <a:endParaRPr lang="en-US"/>
          </a:p>
        </p:txBody>
      </p:sp>
    </p:spTree>
    <p:extLst>
      <p:ext uri="{BB962C8B-B14F-4D97-AF65-F5344CB8AC3E}">
        <p14:creationId xmlns:p14="http://schemas.microsoft.com/office/powerpoint/2010/main" val="379146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a:bodyPr>
              <a:lstStyle/>
              <a:p>
                <a:r>
                  <a:rPr lang="en-US" dirty="0"/>
                  <a:t>Disk 1:</a:t>
                </a:r>
              </a:p>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a:rPr>
                            <m:t>𝜔</m:t>
                          </m:r>
                        </m:e>
                        <m:sub>
                          <m:r>
                            <a:rPr lang="en-US" b="0" i="1" dirty="0" smtClean="0">
                              <a:latin typeface="Cambria Math"/>
                            </a:rPr>
                            <m:t>0</m:t>
                          </m:r>
                        </m:sub>
                      </m:sSub>
                      <m:r>
                        <a:rPr lang="en-US" i="1" dirty="0" smtClean="0">
                          <a:latin typeface="Cambria Math"/>
                        </a:rPr>
                        <m:t>=8</m:t>
                      </m:r>
                      <m:f>
                        <m:fPr>
                          <m:ctrlPr>
                            <a:rPr lang="en-US" i="1" baseline="0" dirty="0" smtClean="0">
                              <a:latin typeface="Cambria Math" panose="02040503050406030204" pitchFamily="18" charset="0"/>
                            </a:rPr>
                          </m:ctrlPr>
                        </m:fPr>
                        <m:num>
                          <m:r>
                            <a:rPr lang="en-US" i="1" baseline="0" dirty="0" err="1" smtClean="0">
                              <a:latin typeface="Cambria Math"/>
                            </a:rPr>
                            <m:t>𝑟𝑎𝑑</m:t>
                          </m:r>
                        </m:num>
                        <m:den>
                          <m:r>
                            <a:rPr lang="en-US" i="1" baseline="0" dirty="0" smtClean="0">
                              <a:latin typeface="Cambria Math"/>
                            </a:rPr>
                            <m:t>𝑠</m:t>
                          </m:r>
                        </m:den>
                      </m:f>
                      <m:r>
                        <a:rPr lang="en-US" b="0" i="1" baseline="0" dirty="0" smtClean="0">
                          <a:latin typeface="Cambria Math"/>
                        </a:rPr>
                        <m:t>, </m:t>
                      </m:r>
                      <m:r>
                        <a:rPr lang="en-US" i="1" baseline="0" dirty="0" smtClean="0">
                          <a:latin typeface="Cambria Math"/>
                        </a:rPr>
                        <m:t>𝑟</m:t>
                      </m:r>
                      <m:r>
                        <a:rPr lang="en-US" i="1" baseline="0" dirty="0" smtClean="0">
                          <a:latin typeface="Cambria Math"/>
                        </a:rPr>
                        <m:t>=0.4 </m:t>
                      </m:r>
                      <m:r>
                        <a:rPr lang="en-US" i="1" baseline="0" dirty="0" smtClean="0">
                          <a:latin typeface="Cambria Math"/>
                        </a:rPr>
                        <m:t>𝑚</m:t>
                      </m:r>
                      <m:r>
                        <a:rPr lang="en-US" b="0" i="1" baseline="0" dirty="0" smtClean="0">
                          <a:latin typeface="Cambria Math"/>
                        </a:rPr>
                        <m:t>, </m:t>
                      </m:r>
                      <m:r>
                        <a:rPr lang="en-US" i="1" baseline="0" dirty="0" smtClean="0">
                          <a:latin typeface="Cambria Math"/>
                        </a:rPr>
                        <m:t>𝑚</m:t>
                      </m:r>
                      <m:r>
                        <a:rPr lang="en-US" i="1" baseline="0" dirty="0" smtClean="0">
                          <a:latin typeface="Cambria Math"/>
                        </a:rPr>
                        <m:t>=10 </m:t>
                      </m:r>
                      <m:r>
                        <a:rPr lang="en-US" i="1" baseline="0" dirty="0" smtClean="0">
                          <a:latin typeface="Cambria Math"/>
                        </a:rPr>
                        <m:t>𝑘𝑔</m:t>
                      </m:r>
                    </m:oMath>
                  </m:oMathPara>
                </a14:m>
                <a:endParaRPr lang="en-US" baseline="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𝐼</m:t>
                      </m:r>
                      <m:r>
                        <a:rPr lang="en-US" i="1" baseline="0" dirty="0" smtClean="0">
                          <a:latin typeface="Cambria Math"/>
                        </a:rPr>
                        <m:t>=</m:t>
                      </m:r>
                      <m:f>
                        <m:fPr>
                          <m:ctrlPr>
                            <a:rPr lang="en-US" b="0" i="1" baseline="0" dirty="0" smtClean="0">
                              <a:latin typeface="Cambria Math" panose="02040503050406030204" pitchFamily="18" charset="0"/>
                            </a:rPr>
                          </m:ctrlPr>
                        </m:fPr>
                        <m:num>
                          <m:r>
                            <a:rPr lang="en-US" b="0" i="1" baseline="0" dirty="0" smtClean="0">
                              <a:latin typeface="Cambria Math"/>
                            </a:rPr>
                            <m:t>1</m:t>
                          </m:r>
                        </m:num>
                        <m:den>
                          <m:r>
                            <a:rPr lang="en-US" b="0" i="1" baseline="0" dirty="0" smtClean="0">
                              <a:latin typeface="Cambria Math"/>
                            </a:rPr>
                            <m:t>2</m:t>
                          </m:r>
                        </m:den>
                      </m:f>
                      <m:r>
                        <a:rPr lang="en-US" i="1" baseline="0" dirty="0" smtClean="0">
                          <a:latin typeface="Cambria Math"/>
                        </a:rPr>
                        <m:t>𝑀</m:t>
                      </m:r>
                      <m:sSup>
                        <m:sSupPr>
                          <m:ctrlPr>
                            <a:rPr lang="en-US" b="0" i="1" baseline="0" dirty="0" smtClean="0">
                              <a:latin typeface="Cambria Math" panose="02040503050406030204" pitchFamily="18" charset="0"/>
                            </a:rPr>
                          </m:ctrlPr>
                        </m:sSupPr>
                        <m:e>
                          <m:r>
                            <a:rPr lang="en-US" i="1" baseline="0" dirty="0" smtClean="0">
                              <a:latin typeface="Cambria Math"/>
                            </a:rPr>
                            <m:t>𝑅</m:t>
                          </m:r>
                        </m:e>
                        <m:sup>
                          <m:r>
                            <a:rPr lang="en-US" b="0" i="1" baseline="0" dirty="0" smtClean="0">
                              <a:latin typeface="Cambria Math"/>
                            </a:rPr>
                            <m:t>2</m:t>
                          </m:r>
                        </m:sup>
                      </m:sSup>
                      <m:r>
                        <a:rPr lang="en-US" i="1" baseline="0" dirty="0" smtClean="0">
                          <a:latin typeface="Cambria Math"/>
                        </a:rPr>
                        <m:t>=</m:t>
                      </m:r>
                      <m:f>
                        <m:fPr>
                          <m:ctrlPr>
                            <a:rPr lang="en-US" b="0" i="1" baseline="0" dirty="0" smtClean="0">
                              <a:latin typeface="Cambria Math" panose="02040503050406030204" pitchFamily="18" charset="0"/>
                            </a:rPr>
                          </m:ctrlPr>
                        </m:fPr>
                        <m:num>
                          <m:r>
                            <a:rPr lang="en-US" b="0" i="1" baseline="0" dirty="0" smtClean="0">
                              <a:latin typeface="Cambria Math"/>
                            </a:rPr>
                            <m:t>1</m:t>
                          </m:r>
                        </m:num>
                        <m:den>
                          <m:r>
                            <a:rPr lang="en-US" b="0" i="1" baseline="0" dirty="0" smtClean="0">
                              <a:latin typeface="Cambria Math"/>
                            </a:rPr>
                            <m:t>2</m:t>
                          </m:r>
                        </m:den>
                      </m:f>
                      <m:d>
                        <m:dPr>
                          <m:ctrlPr>
                            <a:rPr lang="en-US" b="0" i="1" baseline="0" dirty="0" smtClean="0">
                              <a:latin typeface="Cambria Math" panose="02040503050406030204" pitchFamily="18" charset="0"/>
                            </a:rPr>
                          </m:ctrlPr>
                        </m:dPr>
                        <m:e>
                          <m:r>
                            <a:rPr lang="en-US" i="1" baseline="0" dirty="0" smtClean="0">
                              <a:latin typeface="Cambria Math"/>
                            </a:rPr>
                            <m:t>10 </m:t>
                          </m:r>
                          <m:r>
                            <a:rPr lang="en-US" i="1" baseline="0" dirty="0" smtClean="0">
                              <a:latin typeface="Cambria Math"/>
                            </a:rPr>
                            <m:t>𝑘𝑔</m:t>
                          </m:r>
                        </m:e>
                      </m:d>
                      <m:sSup>
                        <m:sSupPr>
                          <m:ctrlPr>
                            <a:rPr lang="en-US" b="0" i="1" baseline="0" dirty="0" smtClean="0">
                              <a:latin typeface="Cambria Math" panose="02040503050406030204" pitchFamily="18" charset="0"/>
                            </a:rPr>
                          </m:ctrlPr>
                        </m:sSupPr>
                        <m:e>
                          <m:d>
                            <m:dPr>
                              <m:ctrlPr>
                                <a:rPr lang="en-US" i="1" baseline="0" dirty="0" smtClean="0">
                                  <a:latin typeface="Cambria Math" panose="02040503050406030204" pitchFamily="18" charset="0"/>
                                </a:rPr>
                              </m:ctrlPr>
                            </m:dPr>
                            <m:e>
                              <m:r>
                                <a:rPr lang="en-US" i="1" baseline="0" dirty="0" smtClean="0">
                                  <a:latin typeface="Cambria Math"/>
                                </a:rPr>
                                <m:t>0.4 </m:t>
                              </m:r>
                              <m:r>
                                <a:rPr lang="en-US" i="1" baseline="0" dirty="0" smtClean="0">
                                  <a:latin typeface="Cambria Math"/>
                                </a:rPr>
                                <m:t>𝑚</m:t>
                              </m:r>
                            </m:e>
                          </m:d>
                        </m:e>
                        <m:sup>
                          <m:r>
                            <a:rPr lang="en-US" b="0" i="1" baseline="0" dirty="0" smtClean="0">
                              <a:latin typeface="Cambria Math"/>
                            </a:rPr>
                            <m:t>2</m:t>
                          </m:r>
                        </m:sup>
                      </m:sSup>
                      <m:r>
                        <a:rPr lang="en-US" i="1" baseline="0" dirty="0" smtClean="0">
                          <a:latin typeface="Cambria Math"/>
                        </a:rPr>
                        <m:t>=0.8 </m:t>
                      </m:r>
                      <m:r>
                        <a:rPr lang="en-US" i="1" baseline="0" dirty="0" smtClean="0">
                          <a:latin typeface="Cambria Math"/>
                        </a:rPr>
                        <m:t>𝑘𝑔</m:t>
                      </m:r>
                      <m:r>
                        <a:rPr lang="en-US" b="0" i="1" baseline="0"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𝑚</m:t>
                          </m:r>
                        </m:e>
                        <m:sup>
                          <m:r>
                            <a:rPr lang="en-US" b="0" i="1" baseline="0" dirty="0" smtClean="0">
                              <a:latin typeface="Cambria Math"/>
                            </a:rPr>
                            <m:t>2</m:t>
                          </m:r>
                        </m:sup>
                      </m:sSup>
                    </m:oMath>
                  </m:oMathPara>
                </a14:m>
                <a:endParaRPr lang="en-US" baseline="0" dirty="0"/>
              </a:p>
              <a:p>
                <a:endParaRPr lang="en-US" baseline="0" dirty="0"/>
              </a:p>
              <a:p>
                <a:r>
                  <a:rPr lang="en-US" i="0" baseline="0" dirty="0">
                    <a:latin typeface="+mj-lt"/>
                  </a:rPr>
                  <a:t>Disk 2: </a:t>
                </a:r>
                <a:endParaRPr lang="en-US" baseline="0" dirty="0"/>
              </a:p>
              <a:p>
                <a:pPr/>
                <a14:m>
                  <m:oMathPara xmlns:m="http://schemas.openxmlformats.org/officeDocument/2006/math">
                    <m:oMathParaPr>
                      <m:jc m:val="centerGroup"/>
                    </m:oMathParaPr>
                    <m:oMath xmlns:m="http://schemas.openxmlformats.org/officeDocument/2006/math">
                      <m:sSub>
                        <m:sSubPr>
                          <m:ctrlPr>
                            <a:rPr lang="en-US" i="1" baseline="0" dirty="0" smtClean="0">
                              <a:latin typeface="Cambria Math" panose="02040503050406030204" pitchFamily="18" charset="0"/>
                            </a:rPr>
                          </m:ctrlPr>
                        </m:sSubPr>
                        <m:e>
                          <m:r>
                            <a:rPr lang="en-US" i="1" dirty="0" smtClean="0">
                              <a:latin typeface="Cambria Math"/>
                            </a:rPr>
                            <m:t>𝜔</m:t>
                          </m:r>
                        </m:e>
                        <m:sub>
                          <m:r>
                            <a:rPr lang="en-US" i="1" baseline="0" dirty="0" smtClean="0">
                              <a:latin typeface="Cambria Math"/>
                            </a:rPr>
                            <m:t>0</m:t>
                          </m:r>
                        </m:sub>
                      </m:sSub>
                      <m:r>
                        <a:rPr lang="en-US" i="1" dirty="0" smtClean="0">
                          <a:latin typeface="Cambria Math"/>
                        </a:rPr>
                        <m:t>=0</m:t>
                      </m:r>
                      <m:f>
                        <m:fPr>
                          <m:ctrlPr>
                            <a:rPr lang="en-US" i="1" baseline="0" dirty="0" smtClean="0">
                              <a:latin typeface="Cambria Math" panose="02040503050406030204" pitchFamily="18" charset="0"/>
                            </a:rPr>
                          </m:ctrlPr>
                        </m:fPr>
                        <m:num>
                          <m:r>
                            <a:rPr lang="en-US" i="1" baseline="0" dirty="0" err="1" smtClean="0">
                              <a:latin typeface="Cambria Math"/>
                            </a:rPr>
                            <m:t>𝑟𝑎𝑑</m:t>
                          </m:r>
                        </m:num>
                        <m:den>
                          <m:r>
                            <a:rPr lang="en-US" i="1" baseline="0" dirty="0" smtClean="0">
                              <a:latin typeface="Cambria Math"/>
                            </a:rPr>
                            <m:t>𝑠</m:t>
                          </m:r>
                        </m:den>
                      </m:f>
                      <m:r>
                        <a:rPr lang="en-US" b="0" i="1" baseline="0" dirty="0" smtClean="0">
                          <a:latin typeface="Cambria Math"/>
                        </a:rPr>
                        <m:t>, </m:t>
                      </m:r>
                      <m:r>
                        <a:rPr lang="en-US" i="1" baseline="0" dirty="0" smtClean="0">
                          <a:latin typeface="Cambria Math"/>
                        </a:rPr>
                        <m:t>𝑟</m:t>
                      </m:r>
                      <m:r>
                        <a:rPr lang="en-US" i="1" baseline="0" dirty="0" smtClean="0">
                          <a:latin typeface="Cambria Math"/>
                        </a:rPr>
                        <m:t>=0.3 </m:t>
                      </m:r>
                      <m:r>
                        <a:rPr lang="en-US" i="1" baseline="0" dirty="0" smtClean="0">
                          <a:latin typeface="Cambria Math"/>
                        </a:rPr>
                        <m:t>𝑚</m:t>
                      </m:r>
                      <m:r>
                        <a:rPr lang="en-US" b="0" i="1" baseline="0" dirty="0" smtClean="0">
                          <a:latin typeface="Cambria Math"/>
                        </a:rPr>
                        <m:t>, </m:t>
                      </m:r>
                      <m:r>
                        <a:rPr lang="en-US" i="1" baseline="0" dirty="0" smtClean="0">
                          <a:latin typeface="Cambria Math"/>
                        </a:rPr>
                        <m:t>𝑚</m:t>
                      </m:r>
                      <m:r>
                        <a:rPr lang="en-US" i="1" baseline="0" dirty="0" smtClean="0">
                          <a:latin typeface="Cambria Math"/>
                        </a:rPr>
                        <m:t>=9 </m:t>
                      </m:r>
                      <m:r>
                        <a:rPr lang="en-US" i="1" baseline="0" dirty="0" smtClean="0">
                          <a:latin typeface="Cambria Math"/>
                        </a:rPr>
                        <m:t>𝑘𝑔</m:t>
                      </m:r>
                    </m:oMath>
                  </m:oMathPara>
                </a14:m>
                <a:endParaRPr lang="en-US" baseline="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𝐼</m:t>
                      </m:r>
                      <m:r>
                        <a:rPr lang="en-US" i="1" baseline="0" dirty="0" smtClean="0">
                          <a:latin typeface="Cambria Math"/>
                        </a:rPr>
                        <m:t>=</m:t>
                      </m:r>
                      <m:f>
                        <m:fPr>
                          <m:ctrlPr>
                            <a:rPr lang="en-US" b="0" i="1" baseline="0" dirty="0" smtClean="0">
                              <a:latin typeface="Cambria Math" panose="02040503050406030204" pitchFamily="18" charset="0"/>
                            </a:rPr>
                          </m:ctrlPr>
                        </m:fPr>
                        <m:num>
                          <m:r>
                            <a:rPr lang="en-US" b="0" i="1" baseline="0" dirty="0" smtClean="0">
                              <a:latin typeface="Cambria Math"/>
                            </a:rPr>
                            <m:t>1</m:t>
                          </m:r>
                        </m:num>
                        <m:den>
                          <m:r>
                            <a:rPr lang="en-US" b="0" i="1" baseline="0" dirty="0" smtClean="0">
                              <a:latin typeface="Cambria Math"/>
                            </a:rPr>
                            <m:t>2</m:t>
                          </m:r>
                        </m:den>
                      </m:f>
                      <m:r>
                        <a:rPr lang="en-US" i="1" baseline="0" dirty="0" smtClean="0">
                          <a:latin typeface="Cambria Math"/>
                        </a:rPr>
                        <m:t>𝑀</m:t>
                      </m:r>
                      <m:sSup>
                        <m:sSupPr>
                          <m:ctrlPr>
                            <a:rPr lang="en-US" b="0" i="1" baseline="0" dirty="0" smtClean="0">
                              <a:latin typeface="Cambria Math" panose="02040503050406030204" pitchFamily="18" charset="0"/>
                            </a:rPr>
                          </m:ctrlPr>
                        </m:sSupPr>
                        <m:e>
                          <m:r>
                            <a:rPr lang="en-US" i="1" baseline="0" dirty="0" smtClean="0">
                              <a:latin typeface="Cambria Math"/>
                            </a:rPr>
                            <m:t>𝑅</m:t>
                          </m:r>
                        </m:e>
                        <m:sup>
                          <m:r>
                            <a:rPr lang="en-US" b="0" i="1" baseline="0" dirty="0" smtClean="0">
                              <a:latin typeface="Cambria Math"/>
                            </a:rPr>
                            <m:t>2</m:t>
                          </m:r>
                        </m:sup>
                      </m:sSup>
                      <m:r>
                        <a:rPr lang="en-US" i="1" baseline="0" dirty="0" smtClean="0">
                          <a:latin typeface="Cambria Math"/>
                        </a:rPr>
                        <m:t>=</m:t>
                      </m:r>
                      <m:f>
                        <m:fPr>
                          <m:ctrlPr>
                            <a:rPr lang="en-US" b="0" i="1" baseline="0" dirty="0" smtClean="0">
                              <a:latin typeface="Cambria Math" panose="02040503050406030204" pitchFamily="18" charset="0"/>
                            </a:rPr>
                          </m:ctrlPr>
                        </m:fPr>
                        <m:num>
                          <m:r>
                            <a:rPr lang="en-US" b="0" i="1" baseline="0" dirty="0" smtClean="0">
                              <a:latin typeface="Cambria Math"/>
                            </a:rPr>
                            <m:t>1</m:t>
                          </m:r>
                        </m:num>
                        <m:den>
                          <m:r>
                            <a:rPr lang="en-US" b="0" i="1" baseline="0" dirty="0" smtClean="0">
                              <a:latin typeface="Cambria Math"/>
                            </a:rPr>
                            <m:t>2</m:t>
                          </m:r>
                        </m:den>
                      </m:f>
                      <m:d>
                        <m:dPr>
                          <m:ctrlPr>
                            <a:rPr lang="en-US" b="0" i="1" baseline="0" dirty="0" smtClean="0">
                              <a:latin typeface="Cambria Math" panose="02040503050406030204" pitchFamily="18" charset="0"/>
                            </a:rPr>
                          </m:ctrlPr>
                        </m:dPr>
                        <m:e>
                          <m:r>
                            <a:rPr lang="en-US" i="1" baseline="0" dirty="0" smtClean="0">
                              <a:latin typeface="Cambria Math"/>
                            </a:rPr>
                            <m:t>9 </m:t>
                          </m:r>
                          <m:r>
                            <a:rPr lang="en-US" i="1" baseline="0" dirty="0" smtClean="0">
                              <a:latin typeface="Cambria Math"/>
                            </a:rPr>
                            <m:t>𝑘𝑔</m:t>
                          </m:r>
                        </m:e>
                      </m:d>
                      <m:sSup>
                        <m:sSupPr>
                          <m:ctrlPr>
                            <a:rPr lang="en-US" b="0" i="1" baseline="0" dirty="0" smtClean="0">
                              <a:latin typeface="Cambria Math" panose="02040503050406030204" pitchFamily="18" charset="0"/>
                            </a:rPr>
                          </m:ctrlPr>
                        </m:sSupPr>
                        <m:e>
                          <m:d>
                            <m:dPr>
                              <m:ctrlPr>
                                <a:rPr lang="en-US" i="1" baseline="0" dirty="0" smtClean="0">
                                  <a:latin typeface="Cambria Math" panose="02040503050406030204" pitchFamily="18" charset="0"/>
                                </a:rPr>
                              </m:ctrlPr>
                            </m:dPr>
                            <m:e>
                              <m:r>
                                <a:rPr lang="en-US" i="1" baseline="0" dirty="0" smtClean="0">
                                  <a:latin typeface="Cambria Math"/>
                                </a:rPr>
                                <m:t>0.3 </m:t>
                              </m:r>
                              <m:r>
                                <a:rPr lang="en-US" i="1" baseline="0" dirty="0" smtClean="0">
                                  <a:latin typeface="Cambria Math"/>
                                </a:rPr>
                                <m:t>𝑚</m:t>
                              </m:r>
                            </m:e>
                          </m:d>
                        </m:e>
                        <m:sup>
                          <m:r>
                            <a:rPr lang="en-US" b="0" i="1" baseline="0" dirty="0" smtClean="0">
                              <a:latin typeface="Cambria Math"/>
                            </a:rPr>
                            <m:t>2</m:t>
                          </m:r>
                        </m:sup>
                      </m:sSup>
                      <m:r>
                        <a:rPr lang="en-US" i="1" baseline="0" dirty="0" smtClean="0">
                          <a:latin typeface="Cambria Math"/>
                        </a:rPr>
                        <m:t>=0.405 </m:t>
                      </m:r>
                      <m:r>
                        <a:rPr lang="en-US" i="1" baseline="0" dirty="0" smtClean="0">
                          <a:latin typeface="Cambria Math"/>
                        </a:rPr>
                        <m:t>𝑘𝑔</m:t>
                      </m:r>
                      <m:r>
                        <a:rPr lang="en-US" i="1" baseline="0" dirty="0" smtClean="0">
                          <a:latin typeface="Cambria Math"/>
                        </a:rPr>
                        <m:t> </m:t>
                      </m:r>
                      <m:sSup>
                        <m:sSupPr>
                          <m:ctrlPr>
                            <a:rPr lang="en-US" b="0" i="1" baseline="0" dirty="0" smtClean="0">
                              <a:latin typeface="Cambria Math" panose="02040503050406030204" pitchFamily="18" charset="0"/>
                            </a:rPr>
                          </m:ctrlPr>
                        </m:sSupPr>
                        <m:e>
                          <m:r>
                            <a:rPr lang="en-US" i="1" baseline="0" dirty="0" smtClean="0">
                              <a:latin typeface="Cambria Math"/>
                            </a:rPr>
                            <m:t>𝑚</m:t>
                          </m:r>
                        </m:e>
                        <m:sup>
                          <m:r>
                            <a:rPr lang="en-US" b="0" i="1" baseline="0" dirty="0" smtClean="0">
                              <a:latin typeface="Cambria Math"/>
                            </a:rPr>
                            <m:t>2</m:t>
                          </m:r>
                        </m:sup>
                      </m:sSup>
                    </m:oMath>
                  </m:oMathPara>
                </a14:m>
                <a:endParaRPr lang="en-US" baseline="3000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𝐿</m:t>
                      </m:r>
                      <m:r>
                        <a:rPr lang="en-US" i="1" baseline="0" dirty="0" smtClean="0">
                          <a:latin typeface="Cambria Math"/>
                        </a:rPr>
                        <m:t>=</m:t>
                      </m:r>
                      <m:r>
                        <a:rPr lang="en-US" i="1" baseline="0" dirty="0" smtClean="0">
                          <a:latin typeface="Cambria Math"/>
                        </a:rPr>
                        <m:t>𝐼</m:t>
                      </m:r>
                      <m:r>
                        <a:rPr lang="en-US" b="0" i="1" baseline="0" dirty="0" smtClean="0">
                          <a:latin typeface="Cambria Math"/>
                        </a:rPr>
                        <m:t>𝜔</m:t>
                      </m:r>
                    </m:oMath>
                  </m:oMathPara>
                </a14:m>
                <a:endParaRPr lang="en-US" baseline="0" dirty="0"/>
              </a:p>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a:rPr>
                            <m:t>𝐿</m:t>
                          </m:r>
                        </m:e>
                        <m:sub>
                          <m:r>
                            <a:rPr lang="en-US" b="0" i="1" dirty="0" smtClean="0">
                              <a:latin typeface="Cambria Math"/>
                            </a:rPr>
                            <m:t>0</m:t>
                          </m:r>
                        </m:sub>
                      </m:sSub>
                      <m:r>
                        <a:rPr lang="en-US" i="1" baseline="0" dirty="0" smtClean="0">
                          <a:latin typeface="Cambria Math"/>
                        </a:rPr>
                        <m:t>=</m:t>
                      </m:r>
                      <m:sSub>
                        <m:sSubPr>
                          <m:ctrlPr>
                            <a:rPr lang="en-US" i="1" baseline="0" dirty="0" smtClean="0">
                              <a:latin typeface="Cambria Math" panose="02040503050406030204" pitchFamily="18" charset="0"/>
                            </a:rPr>
                          </m:ctrlPr>
                        </m:sSubPr>
                        <m:e>
                          <m:r>
                            <a:rPr lang="en-US" i="1" baseline="0" dirty="0" smtClean="0">
                              <a:latin typeface="Cambria Math"/>
                            </a:rPr>
                            <m:t>𝐿</m:t>
                          </m:r>
                        </m:e>
                        <m:sub>
                          <m:r>
                            <a:rPr lang="en-US" i="1" baseline="0" dirty="0" smtClean="0">
                              <a:latin typeface="Cambria Math"/>
                            </a:rPr>
                            <m:t>𝑓</m:t>
                          </m:r>
                        </m:sub>
                      </m:sSub>
                    </m:oMath>
                  </m:oMathPara>
                </a14:m>
                <a:endParaRPr lang="en-US" baseline="0" dirty="0"/>
              </a:p>
              <a:p>
                <a:pPr/>
                <a14:m>
                  <m:oMathPara xmlns:m="http://schemas.openxmlformats.org/officeDocument/2006/math">
                    <m:oMathParaPr>
                      <m:jc m:val="centerGroup"/>
                    </m:oMathParaPr>
                    <m:oMath xmlns:m="http://schemas.openxmlformats.org/officeDocument/2006/math">
                      <m:d>
                        <m:dPr>
                          <m:ctrlPr>
                            <a:rPr lang="en-US" i="1" baseline="0" dirty="0" smtClean="0">
                              <a:latin typeface="Cambria Math" panose="02040503050406030204" pitchFamily="18" charset="0"/>
                            </a:rPr>
                          </m:ctrlPr>
                        </m:dPr>
                        <m:e>
                          <m:r>
                            <a:rPr lang="en-US" i="1" baseline="0" dirty="0" smtClean="0">
                              <a:latin typeface="Cambria Math"/>
                            </a:rPr>
                            <m:t>0.8 </m:t>
                          </m:r>
                          <m:r>
                            <a:rPr lang="en-US" i="1" baseline="0" dirty="0" smtClean="0">
                              <a:latin typeface="Cambria Math"/>
                            </a:rPr>
                            <m:t>𝑘𝑔</m:t>
                          </m:r>
                          <m:sSup>
                            <m:sSupPr>
                              <m:ctrlPr>
                                <a:rPr lang="en-US" b="0" i="1" baseline="0" dirty="0" smtClean="0">
                                  <a:latin typeface="Cambria Math" panose="02040503050406030204" pitchFamily="18" charset="0"/>
                                </a:rPr>
                              </m:ctrlPr>
                            </m:sSupPr>
                            <m:e>
                              <m:r>
                                <a:rPr lang="en-US" i="1" baseline="0" dirty="0" smtClean="0">
                                  <a:latin typeface="Cambria Math"/>
                                </a:rPr>
                                <m:t>𝑚</m:t>
                              </m:r>
                            </m:e>
                            <m:sup>
                              <m:r>
                                <a:rPr lang="en-US" b="0" i="1" baseline="0" dirty="0" smtClean="0">
                                  <a:latin typeface="Cambria Math"/>
                                </a:rPr>
                                <m:t>2</m:t>
                              </m:r>
                            </m:sup>
                          </m:sSup>
                        </m:e>
                      </m:d>
                      <m:d>
                        <m:dPr>
                          <m:ctrlPr>
                            <a:rPr lang="en-US" b="0" i="1" baseline="0" dirty="0" smtClean="0">
                              <a:latin typeface="Cambria Math" panose="02040503050406030204" pitchFamily="18" charset="0"/>
                            </a:rPr>
                          </m:ctrlPr>
                        </m:dPr>
                        <m:e>
                          <m:r>
                            <a:rPr lang="en-US" i="1" baseline="0" dirty="0" smtClean="0">
                              <a:latin typeface="Cambria Math"/>
                            </a:rPr>
                            <m:t>8</m:t>
                          </m:r>
                          <m:f>
                            <m:fPr>
                              <m:ctrlPr>
                                <a:rPr lang="en-US" i="1" baseline="0" dirty="0" smtClean="0">
                                  <a:latin typeface="Cambria Math" panose="02040503050406030204" pitchFamily="18" charset="0"/>
                                </a:rPr>
                              </m:ctrlPr>
                            </m:fPr>
                            <m:num>
                              <m:r>
                                <a:rPr lang="en-US" i="1" baseline="0" dirty="0" smtClean="0">
                                  <a:latin typeface="Cambria Math"/>
                                </a:rPr>
                                <m:t>𝑟𝑎𝑑</m:t>
                              </m:r>
                            </m:num>
                            <m:den>
                              <m:r>
                                <a:rPr lang="en-US" i="1" baseline="0" dirty="0" smtClean="0">
                                  <a:latin typeface="Cambria Math"/>
                                </a:rPr>
                                <m:t>𝑠</m:t>
                              </m:r>
                            </m:den>
                          </m:f>
                        </m:e>
                      </m:d>
                      <m:r>
                        <a:rPr lang="en-US" i="1" baseline="0" dirty="0" smtClean="0">
                          <a:latin typeface="Cambria Math"/>
                        </a:rPr>
                        <m:t>+</m:t>
                      </m:r>
                      <m:d>
                        <m:dPr>
                          <m:ctrlPr>
                            <a:rPr lang="en-US" i="1" baseline="0" dirty="0" smtClean="0">
                              <a:latin typeface="Cambria Math" panose="02040503050406030204" pitchFamily="18" charset="0"/>
                            </a:rPr>
                          </m:ctrlPr>
                        </m:dPr>
                        <m:e>
                          <m:r>
                            <a:rPr lang="en-US" i="1" baseline="0" dirty="0" smtClean="0">
                              <a:latin typeface="Cambria Math"/>
                            </a:rPr>
                            <m:t>0.405</m:t>
                          </m:r>
                          <m:r>
                            <a:rPr lang="en-US" b="0" i="1" baseline="0" dirty="0" smtClean="0">
                              <a:latin typeface="Cambria Math"/>
                            </a:rPr>
                            <m:t> </m:t>
                          </m:r>
                          <m:r>
                            <a:rPr lang="en-US" i="1" baseline="0" dirty="0" smtClean="0">
                              <a:latin typeface="Cambria Math"/>
                            </a:rPr>
                            <m:t>𝑘𝑔</m:t>
                          </m:r>
                          <m:sSup>
                            <m:sSupPr>
                              <m:ctrlPr>
                                <a:rPr lang="en-US" b="0" i="1" baseline="0" dirty="0" smtClean="0">
                                  <a:latin typeface="Cambria Math" panose="02040503050406030204" pitchFamily="18" charset="0"/>
                                </a:rPr>
                              </m:ctrlPr>
                            </m:sSupPr>
                            <m:e>
                              <m:r>
                                <a:rPr lang="en-US" i="1" baseline="0" dirty="0" smtClean="0">
                                  <a:latin typeface="Cambria Math"/>
                                </a:rPr>
                                <m:t>𝑚</m:t>
                              </m:r>
                            </m:e>
                            <m:sup>
                              <m:r>
                                <a:rPr lang="en-US" b="0" i="1" baseline="0" dirty="0" smtClean="0">
                                  <a:latin typeface="Cambria Math"/>
                                </a:rPr>
                                <m:t>2</m:t>
                              </m:r>
                            </m:sup>
                          </m:sSup>
                        </m:e>
                      </m:d>
                      <m:d>
                        <m:dPr>
                          <m:ctrlPr>
                            <a:rPr lang="en-US" b="0" i="1" baseline="0" dirty="0" smtClean="0">
                              <a:latin typeface="Cambria Math" panose="02040503050406030204" pitchFamily="18" charset="0"/>
                            </a:rPr>
                          </m:ctrlPr>
                        </m:dPr>
                        <m:e>
                          <m:r>
                            <a:rPr lang="en-US" i="1" baseline="0" dirty="0" smtClean="0">
                              <a:latin typeface="Cambria Math"/>
                            </a:rPr>
                            <m:t>0</m:t>
                          </m:r>
                        </m:e>
                      </m:d>
                      <m:r>
                        <a:rPr lang="en-US" i="1" baseline="0" dirty="0" smtClean="0">
                          <a:latin typeface="Cambria Math"/>
                        </a:rPr>
                        <m:t>=</m:t>
                      </m:r>
                      <m:d>
                        <m:dPr>
                          <m:ctrlPr>
                            <a:rPr lang="en-US" i="1" baseline="0" dirty="0" smtClean="0">
                              <a:latin typeface="Cambria Math" panose="02040503050406030204" pitchFamily="18" charset="0"/>
                            </a:rPr>
                          </m:ctrlPr>
                        </m:dPr>
                        <m:e>
                          <m:r>
                            <a:rPr lang="en-US" i="1" baseline="0" dirty="0" smtClean="0">
                              <a:latin typeface="Cambria Math"/>
                            </a:rPr>
                            <m:t>0.8</m:t>
                          </m:r>
                          <m:r>
                            <a:rPr lang="en-US" b="0" i="1" baseline="0" dirty="0" smtClean="0">
                              <a:latin typeface="Cambria Math"/>
                            </a:rPr>
                            <m:t> </m:t>
                          </m:r>
                          <m:r>
                            <a:rPr lang="en-US" i="1" baseline="0" dirty="0" smtClean="0">
                              <a:latin typeface="Cambria Math"/>
                            </a:rPr>
                            <m:t>𝑘𝑔</m:t>
                          </m:r>
                          <m:sSup>
                            <m:sSupPr>
                              <m:ctrlPr>
                                <a:rPr lang="en-US" b="0" i="1" baseline="0" dirty="0" smtClean="0">
                                  <a:latin typeface="Cambria Math" panose="02040503050406030204" pitchFamily="18" charset="0"/>
                                </a:rPr>
                              </m:ctrlPr>
                            </m:sSupPr>
                            <m:e>
                              <m:r>
                                <a:rPr lang="en-US" i="1" baseline="0" dirty="0" smtClean="0">
                                  <a:latin typeface="Cambria Math"/>
                                </a:rPr>
                                <m:t>𝑚</m:t>
                              </m:r>
                            </m:e>
                            <m:sup>
                              <m:r>
                                <a:rPr lang="en-US" b="0" i="1" baseline="0" dirty="0" smtClean="0">
                                  <a:latin typeface="Cambria Math"/>
                                </a:rPr>
                                <m:t>2</m:t>
                              </m:r>
                            </m:sup>
                          </m:sSup>
                          <m:r>
                            <a:rPr lang="en-US" i="1" baseline="0" dirty="0" smtClean="0">
                              <a:latin typeface="Cambria Math"/>
                            </a:rPr>
                            <m:t>+0.405</m:t>
                          </m:r>
                          <m:r>
                            <a:rPr lang="en-US" b="0" i="1" baseline="0" dirty="0" smtClean="0">
                              <a:latin typeface="Cambria Math"/>
                            </a:rPr>
                            <m:t> </m:t>
                          </m:r>
                          <m:r>
                            <a:rPr lang="en-US" i="1" baseline="0" dirty="0" smtClean="0">
                              <a:latin typeface="Cambria Math"/>
                            </a:rPr>
                            <m:t>𝑘𝑔</m:t>
                          </m:r>
                          <m:sSup>
                            <m:sSupPr>
                              <m:ctrlPr>
                                <a:rPr lang="en-US" b="0" i="1" baseline="0" dirty="0" smtClean="0">
                                  <a:latin typeface="Cambria Math" panose="02040503050406030204" pitchFamily="18" charset="0"/>
                                </a:rPr>
                              </m:ctrlPr>
                            </m:sSupPr>
                            <m:e>
                              <m:r>
                                <a:rPr lang="en-US" i="1" baseline="0" dirty="0" smtClean="0">
                                  <a:latin typeface="Cambria Math"/>
                                </a:rPr>
                                <m:t>𝑚</m:t>
                              </m:r>
                            </m:e>
                            <m:sup>
                              <m:r>
                                <a:rPr lang="en-US" b="0" i="1" baseline="0" dirty="0" smtClean="0">
                                  <a:latin typeface="Cambria Math"/>
                                </a:rPr>
                                <m:t>2</m:t>
                              </m:r>
                            </m:sup>
                          </m:sSup>
                        </m:e>
                      </m:d>
                      <m:r>
                        <a:rPr lang="en-US" b="0" i="1" baseline="0" dirty="0" smtClean="0">
                          <a:latin typeface="Cambria Math"/>
                        </a:rPr>
                        <m:t>𝜔</m:t>
                      </m:r>
                    </m:oMath>
                  </m:oMathPara>
                </a14:m>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a:rPr>
                        <m:t>6.4 </m:t>
                      </m:r>
                      <m:r>
                        <a:rPr lang="en-US" i="1" dirty="0" smtClean="0">
                          <a:latin typeface="Cambria Math"/>
                        </a:rPr>
                        <m:t>𝑘𝑔</m:t>
                      </m:r>
                      <m:sSup>
                        <m:sSupPr>
                          <m:ctrlPr>
                            <a:rPr lang="en-US" b="0" i="1" dirty="0" smtClean="0">
                              <a:latin typeface="Cambria Math" panose="02040503050406030204" pitchFamily="18" charset="0"/>
                            </a:rPr>
                          </m:ctrlPr>
                        </m:sSupPr>
                        <m:e>
                          <m:r>
                            <a:rPr lang="en-US" i="1" dirty="0" smtClean="0">
                              <a:latin typeface="Cambria Math"/>
                            </a:rPr>
                            <m:t>𝑚</m:t>
                          </m:r>
                        </m:e>
                        <m:sup>
                          <m:r>
                            <a:rPr lang="en-US" b="0" i="1" dirty="0" smtClean="0">
                              <a:latin typeface="Cambria Math"/>
                            </a:rPr>
                            <m:t>2</m:t>
                          </m:r>
                        </m:sup>
                      </m:sSup>
                      <m:r>
                        <a:rPr lang="en-US" i="1" baseline="0" dirty="0" smtClean="0">
                          <a:latin typeface="Cambria Math"/>
                        </a:rPr>
                        <m:t>=</m:t>
                      </m:r>
                      <m:d>
                        <m:dPr>
                          <m:ctrlPr>
                            <a:rPr lang="en-US" i="1" baseline="0" dirty="0" smtClean="0">
                              <a:latin typeface="Cambria Math" panose="02040503050406030204" pitchFamily="18" charset="0"/>
                            </a:rPr>
                          </m:ctrlPr>
                        </m:dPr>
                        <m:e>
                          <m:r>
                            <a:rPr lang="en-US" i="1" baseline="0" dirty="0" smtClean="0">
                              <a:latin typeface="Cambria Math"/>
                            </a:rPr>
                            <m:t>1.205 </m:t>
                          </m:r>
                          <m:r>
                            <a:rPr lang="en-US" i="1" baseline="0" dirty="0" smtClean="0">
                              <a:latin typeface="Cambria Math"/>
                            </a:rPr>
                            <m:t>𝑘𝑔</m:t>
                          </m:r>
                          <m:sSup>
                            <m:sSupPr>
                              <m:ctrlPr>
                                <a:rPr lang="en-US" b="0" i="1" baseline="0" dirty="0" smtClean="0">
                                  <a:latin typeface="Cambria Math" panose="02040503050406030204" pitchFamily="18" charset="0"/>
                                </a:rPr>
                              </m:ctrlPr>
                            </m:sSupPr>
                            <m:e>
                              <m:r>
                                <a:rPr lang="en-US" i="1" baseline="0" dirty="0" smtClean="0">
                                  <a:latin typeface="Cambria Math"/>
                                </a:rPr>
                                <m:t>𝑚</m:t>
                              </m:r>
                            </m:e>
                            <m:sup>
                              <m:r>
                                <a:rPr lang="en-US" b="0" i="1" baseline="0" dirty="0" smtClean="0">
                                  <a:latin typeface="Cambria Math"/>
                                </a:rPr>
                                <m:t>2</m:t>
                              </m:r>
                            </m:sup>
                          </m:sSup>
                        </m:e>
                      </m:d>
                      <m:r>
                        <a:rPr lang="en-US" b="0" i="1" baseline="0" dirty="0" smtClean="0">
                          <a:latin typeface="Cambria Math"/>
                        </a:rPr>
                        <m:t>𝜔</m:t>
                      </m:r>
                    </m:oMath>
                  </m:oMathPara>
                </a14:m>
                <a:endParaRPr lang="en-US" dirty="0"/>
              </a:p>
              <a:p>
                <a:pPr/>
                <a14:m>
                  <m:oMathPara xmlns:m="http://schemas.openxmlformats.org/officeDocument/2006/math">
                    <m:oMathParaPr>
                      <m:jc m:val="centerGroup"/>
                    </m:oMathParaPr>
                    <m:oMath xmlns:m="http://schemas.openxmlformats.org/officeDocument/2006/math">
                      <m:r>
                        <a:rPr lang="en-US" b="0" i="1" dirty="0" smtClean="0">
                          <a:latin typeface="Cambria Math"/>
                        </a:rPr>
                        <m:t>𝜔</m:t>
                      </m:r>
                      <m:r>
                        <a:rPr lang="en-US" i="1" dirty="0" smtClean="0">
                          <a:latin typeface="Cambria Math"/>
                        </a:rPr>
                        <m:t>=5.31 </m:t>
                      </m:r>
                      <m:r>
                        <a:rPr lang="en-US" i="1" dirty="0" err="1" smtClean="0">
                          <a:latin typeface="Cambria Math"/>
                        </a:rPr>
                        <m:t>𝑟𝑎𝑑</m:t>
                      </m:r>
                      <m:r>
                        <a:rPr lang="en-US" i="1" dirty="0" smtClean="0">
                          <a:latin typeface="Cambria Math"/>
                        </a:rPr>
                        <m:t>/</m:t>
                      </m:r>
                      <m:r>
                        <a:rPr lang="en-US" i="1" dirty="0" smtClean="0">
                          <a:latin typeface="Cambria Math"/>
                        </a:rPr>
                        <m:t>𝑠</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𝜏</m:t>
                      </m:r>
                      <m:r>
                        <a:rPr lang="en-US" b="0" i="1" smtClean="0">
                          <a:latin typeface="Cambria Math"/>
                        </a:rPr>
                        <m:t>=</m:t>
                      </m:r>
                      <m:f>
                        <m:fPr>
                          <m:ctrlPr>
                            <a:rPr lang="en-US" b="0" i="1" smtClean="0">
                              <a:latin typeface="Cambria Math" panose="02040503050406030204" pitchFamily="18" charset="0"/>
                            </a:rPr>
                          </m:ctrlPr>
                        </m:fPr>
                        <m:num>
                          <m:r>
                            <m:rPr>
                              <m:sty m:val="p"/>
                            </m:rPr>
                            <a:rPr lang="en-US" b="0" i="0" smtClean="0">
                              <a:latin typeface="Cambria Math"/>
                            </a:rPr>
                            <m:t>Δ</m:t>
                          </m:r>
                          <m:r>
                            <a:rPr lang="en-US" b="0" i="1" smtClean="0">
                              <a:latin typeface="Cambria Math"/>
                            </a:rPr>
                            <m:t>𝐿</m:t>
                          </m:r>
                        </m:num>
                        <m:den>
                          <m:r>
                            <m:rPr>
                              <m:sty m:val="p"/>
                            </m:rPr>
                            <a:rPr lang="en-US" b="0" i="0" smtClean="0">
                              <a:latin typeface="Cambria Math"/>
                            </a:rPr>
                            <m:t>Δ</m:t>
                          </m:r>
                          <m:r>
                            <a:rPr lang="en-US" b="0" i="1" smtClean="0">
                              <a:latin typeface="Cambria Math"/>
                            </a:rPr>
                            <m:t>𝑡</m:t>
                          </m:r>
                        </m:den>
                      </m:f>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𝜏</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0.405 </m:t>
                          </m:r>
                          <m:r>
                            <a:rPr lang="en-US" b="0" i="1" smtClean="0">
                              <a:latin typeface="Cambria Math"/>
                            </a:rPr>
                            <m:t>𝑘𝑔</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d>
                            <m:dPr>
                              <m:ctrlPr>
                                <a:rPr lang="en-US" b="0" i="1" smtClean="0">
                                  <a:latin typeface="Cambria Math" panose="02040503050406030204" pitchFamily="18" charset="0"/>
                                </a:rPr>
                              </m:ctrlPr>
                            </m:dPr>
                            <m:e>
                              <m:r>
                                <a:rPr lang="en-US" b="0" i="1" smtClean="0">
                                  <a:latin typeface="Cambria Math"/>
                                </a:rPr>
                                <m:t>5.31</m:t>
                              </m:r>
                              <m:f>
                                <m:fPr>
                                  <m:ctrlPr>
                                    <a:rPr lang="en-US" b="0" i="1" smtClean="0">
                                      <a:latin typeface="Cambria Math" panose="02040503050406030204" pitchFamily="18" charset="0"/>
                                    </a:rPr>
                                  </m:ctrlPr>
                                </m:fPr>
                                <m:num>
                                  <m:r>
                                    <a:rPr lang="en-US" b="0" i="1" smtClean="0">
                                      <a:latin typeface="Cambria Math"/>
                                    </a:rPr>
                                    <m:t>𝑟𝑎𝑑</m:t>
                                  </m:r>
                                </m:num>
                                <m:den>
                                  <m:r>
                                    <a:rPr lang="en-US" b="0" i="1" smtClean="0">
                                      <a:latin typeface="Cambria Math"/>
                                    </a:rPr>
                                    <m:t>𝑠</m:t>
                                  </m:r>
                                </m:den>
                              </m:f>
                            </m:e>
                          </m:d>
                          <m:r>
                            <a:rPr lang="en-US" b="0" i="1" smtClean="0">
                              <a:latin typeface="Cambria Math"/>
                            </a:rPr>
                            <m:t>−0</m:t>
                          </m:r>
                        </m:num>
                        <m:den>
                          <m:r>
                            <a:rPr lang="en-US" b="0" i="1" smtClean="0">
                              <a:latin typeface="Cambria Math"/>
                            </a:rPr>
                            <m:t>0.01 </m:t>
                          </m:r>
                          <m:r>
                            <a:rPr lang="en-US" b="0" i="1" smtClean="0">
                              <a:latin typeface="Cambria Math"/>
                            </a:rPr>
                            <m:t>𝑠</m:t>
                          </m:r>
                        </m:den>
                      </m:f>
                      <m:r>
                        <a:rPr lang="en-US" b="0" i="1" smtClean="0">
                          <a:latin typeface="Cambria Math"/>
                        </a:rPr>
                        <m:t>=215.055 </m:t>
                      </m:r>
                      <m:r>
                        <a:rPr lang="en-US" b="0" i="1" smtClean="0">
                          <a:latin typeface="Cambria Math"/>
                        </a:rPr>
                        <m:t>𝑁𝑚</m:t>
                      </m:r>
                    </m:oMath>
                  </m:oMathPara>
                </a14:m>
                <a:endParaRPr lang="en-US" dirty="0"/>
              </a:p>
            </p:txBody>
          </p:sp>
        </mc:Choice>
        <mc:Fallback xmlns="">
          <p:sp>
            <p:nvSpPr>
              <p:cNvPr id="3" name="Notes Placeholder 2"/>
              <p:cNvSpPr>
                <a:spLocks noGrp="1"/>
              </p:cNvSpPr>
              <p:nvPr>
                <p:ph type="body" idx="1"/>
              </p:nvPr>
            </p:nvSpPr>
            <p:spPr/>
            <p:txBody>
              <a:bodyPr>
                <a:normAutofit fontScale="92500"/>
              </a:bodyPr>
              <a:lstStyle/>
              <a:p>
                <a:r>
                  <a:rPr lang="en-US" dirty="0" smtClean="0"/>
                  <a:t>Disk 1:</a:t>
                </a:r>
              </a:p>
              <a:p>
                <a:r>
                  <a:rPr lang="en-US" b="0" i="0" dirty="0" smtClean="0">
                    <a:latin typeface="Cambria Math"/>
                  </a:rPr>
                  <a:t>𝜔_0</a:t>
                </a:r>
                <a:r>
                  <a:rPr lang="en-US" i="0" dirty="0" smtClean="0">
                    <a:latin typeface="Cambria Math"/>
                  </a:rPr>
                  <a:t>=8</a:t>
                </a:r>
                <a:r>
                  <a:rPr lang="en-US" i="0" baseline="0" dirty="0" err="1" smtClean="0">
                    <a:latin typeface="Cambria Math"/>
                  </a:rPr>
                  <a:t> 𝑟𝑎𝑑</a:t>
                </a:r>
                <a:r>
                  <a:rPr lang="en-US" i="0" baseline="0" dirty="0" smtClean="0">
                    <a:latin typeface="Cambria Math"/>
                  </a:rPr>
                  <a:t>/𝑠</a:t>
                </a:r>
                <a:r>
                  <a:rPr lang="en-US" b="0" i="0" baseline="0" dirty="0" smtClean="0">
                    <a:latin typeface="Cambria Math"/>
                  </a:rPr>
                  <a:t>, </a:t>
                </a:r>
                <a:r>
                  <a:rPr lang="en-US" i="0" baseline="0" dirty="0" smtClean="0">
                    <a:latin typeface="Cambria Math"/>
                  </a:rPr>
                  <a:t>𝑟=0.4 𝑚</a:t>
                </a:r>
                <a:r>
                  <a:rPr lang="en-US" b="0" i="0" baseline="0" dirty="0" smtClean="0">
                    <a:latin typeface="Cambria Math"/>
                  </a:rPr>
                  <a:t>, </a:t>
                </a:r>
                <a:r>
                  <a:rPr lang="en-US" i="0" baseline="0" dirty="0" smtClean="0">
                    <a:latin typeface="Cambria Math"/>
                  </a:rPr>
                  <a:t>𝑚=10 𝑘𝑔</a:t>
                </a:r>
                <a:endParaRPr lang="en-US" baseline="0" dirty="0" smtClean="0"/>
              </a:p>
              <a:p>
                <a:r>
                  <a:rPr lang="en-US" i="0" baseline="0" dirty="0" smtClean="0">
                    <a:latin typeface="Cambria Math"/>
                  </a:rPr>
                  <a:t>𝐼=</a:t>
                </a:r>
                <a:r>
                  <a:rPr lang="en-US" b="0" i="0" baseline="0" dirty="0" smtClean="0">
                    <a:latin typeface="Cambria Math"/>
                  </a:rPr>
                  <a:t>1/2 </a:t>
                </a:r>
                <a:r>
                  <a:rPr lang="en-US" i="0" baseline="0" dirty="0" smtClean="0">
                    <a:latin typeface="Cambria Math"/>
                  </a:rPr>
                  <a:t>𝑀𝑅</a:t>
                </a:r>
                <a:r>
                  <a:rPr lang="en-US" b="0" i="0" baseline="0" dirty="0" smtClean="0">
                    <a:latin typeface="Cambria Math"/>
                  </a:rPr>
                  <a:t>^2</a:t>
                </a:r>
                <a:r>
                  <a:rPr lang="en-US" i="0" baseline="0" dirty="0" smtClean="0">
                    <a:latin typeface="Cambria Math"/>
                  </a:rPr>
                  <a:t>=</a:t>
                </a:r>
                <a:r>
                  <a:rPr lang="en-US" b="0" i="0" baseline="0" dirty="0" smtClean="0">
                    <a:latin typeface="Cambria Math"/>
                  </a:rPr>
                  <a:t>1/2 (</a:t>
                </a:r>
                <a:r>
                  <a:rPr lang="en-US" i="0" baseline="0" dirty="0" smtClean="0">
                    <a:latin typeface="Cambria Math"/>
                  </a:rPr>
                  <a:t>10 𝑘𝑔)</a:t>
                </a:r>
                <a:r>
                  <a:rPr lang="en-US" b="0" i="0" baseline="0" dirty="0" smtClean="0">
                    <a:latin typeface="Cambria Math"/>
                  </a:rPr>
                  <a:t> </a:t>
                </a:r>
                <a:r>
                  <a:rPr lang="en-US" i="0" baseline="0" dirty="0" smtClean="0">
                    <a:latin typeface="Cambria Math"/>
                  </a:rPr>
                  <a:t>(0.4 𝑚)</a:t>
                </a:r>
                <a:r>
                  <a:rPr lang="en-US" b="0" i="0" baseline="0" dirty="0" smtClean="0">
                    <a:latin typeface="Cambria Math"/>
                  </a:rPr>
                  <a:t>^2</a:t>
                </a:r>
                <a:r>
                  <a:rPr lang="en-US" i="0" baseline="0" dirty="0" smtClean="0">
                    <a:latin typeface="Cambria Math"/>
                  </a:rPr>
                  <a:t>=0.8 𝑘𝑔</a:t>
                </a:r>
                <a:r>
                  <a:rPr lang="en-US" b="0" i="0" baseline="0" dirty="0" smtClean="0">
                    <a:latin typeface="Cambria Math"/>
                  </a:rPr>
                  <a:t>⋅</a:t>
                </a:r>
                <a:r>
                  <a:rPr lang="en-US" i="0" baseline="0" dirty="0" smtClean="0">
                    <a:latin typeface="Cambria Math"/>
                  </a:rPr>
                  <a:t>𝑚</a:t>
                </a:r>
                <a:r>
                  <a:rPr lang="en-US" b="0" i="0" baseline="0" dirty="0" smtClean="0">
                    <a:latin typeface="Cambria Math"/>
                  </a:rPr>
                  <a:t>^2</a:t>
                </a:r>
                <a:endParaRPr lang="en-US" baseline="0" dirty="0" smtClean="0"/>
              </a:p>
              <a:p>
                <a:endParaRPr lang="en-US" baseline="0" dirty="0" smtClean="0"/>
              </a:p>
              <a:p>
                <a:r>
                  <a:rPr lang="en-US" i="0" baseline="0" dirty="0" smtClean="0">
                    <a:latin typeface="+mj-lt"/>
                  </a:rPr>
                  <a:t>Disk 2: </a:t>
                </a:r>
                <a:endParaRPr lang="en-US" baseline="0" dirty="0" smtClean="0"/>
              </a:p>
              <a:p>
                <a:r>
                  <a:rPr lang="en-US" i="0" dirty="0" smtClean="0">
                    <a:latin typeface="Cambria Math"/>
                  </a:rPr>
                  <a:t>𝜔</a:t>
                </a:r>
                <a:r>
                  <a:rPr lang="en-US" i="0" baseline="0" dirty="0" smtClean="0">
                    <a:latin typeface="Cambria Math"/>
                  </a:rPr>
                  <a:t>_0</a:t>
                </a:r>
                <a:r>
                  <a:rPr lang="en-US" i="0" dirty="0" smtClean="0">
                    <a:latin typeface="Cambria Math"/>
                  </a:rPr>
                  <a:t>=0</a:t>
                </a:r>
                <a:r>
                  <a:rPr lang="en-US" i="0" baseline="0" dirty="0" err="1" smtClean="0">
                    <a:latin typeface="Cambria Math"/>
                  </a:rPr>
                  <a:t> 𝑟𝑎𝑑</a:t>
                </a:r>
                <a:r>
                  <a:rPr lang="en-US" i="0" baseline="0" dirty="0" smtClean="0">
                    <a:latin typeface="Cambria Math"/>
                  </a:rPr>
                  <a:t>/𝑠</a:t>
                </a:r>
                <a:r>
                  <a:rPr lang="en-US" b="0" i="0" baseline="0" dirty="0" smtClean="0">
                    <a:latin typeface="Cambria Math"/>
                  </a:rPr>
                  <a:t>, </a:t>
                </a:r>
                <a:r>
                  <a:rPr lang="en-US" i="0" baseline="0" dirty="0" smtClean="0">
                    <a:latin typeface="Cambria Math"/>
                  </a:rPr>
                  <a:t>𝑟=0.3 𝑚</a:t>
                </a:r>
                <a:r>
                  <a:rPr lang="en-US" b="0" i="0" baseline="0" dirty="0" smtClean="0">
                    <a:latin typeface="Cambria Math"/>
                  </a:rPr>
                  <a:t>, </a:t>
                </a:r>
                <a:r>
                  <a:rPr lang="en-US" i="0" baseline="0" dirty="0" smtClean="0">
                    <a:latin typeface="Cambria Math"/>
                  </a:rPr>
                  <a:t>𝑚=9 𝑘𝑔</a:t>
                </a:r>
                <a:endParaRPr lang="en-US" baseline="0" dirty="0" smtClean="0"/>
              </a:p>
              <a:p>
                <a:r>
                  <a:rPr lang="en-US" i="0" baseline="0" dirty="0" smtClean="0">
                    <a:latin typeface="Cambria Math"/>
                  </a:rPr>
                  <a:t>𝐼=</a:t>
                </a:r>
                <a:r>
                  <a:rPr lang="en-US" b="0" i="0" baseline="0" dirty="0" smtClean="0">
                    <a:latin typeface="Cambria Math"/>
                  </a:rPr>
                  <a:t>1/2 </a:t>
                </a:r>
                <a:r>
                  <a:rPr lang="en-US" i="0" baseline="0" dirty="0" smtClean="0">
                    <a:latin typeface="Cambria Math"/>
                  </a:rPr>
                  <a:t>𝑀𝑅</a:t>
                </a:r>
                <a:r>
                  <a:rPr lang="en-US" b="0" i="0" baseline="0" dirty="0" smtClean="0">
                    <a:latin typeface="Cambria Math"/>
                  </a:rPr>
                  <a:t>^2</a:t>
                </a:r>
                <a:r>
                  <a:rPr lang="en-US" i="0" baseline="0" dirty="0" smtClean="0">
                    <a:latin typeface="Cambria Math"/>
                  </a:rPr>
                  <a:t>=</a:t>
                </a:r>
                <a:r>
                  <a:rPr lang="en-US" b="0" i="0" baseline="0" dirty="0" smtClean="0">
                    <a:latin typeface="Cambria Math"/>
                  </a:rPr>
                  <a:t>1/2 (</a:t>
                </a:r>
                <a:r>
                  <a:rPr lang="en-US" i="0" baseline="0" dirty="0" smtClean="0">
                    <a:latin typeface="Cambria Math"/>
                  </a:rPr>
                  <a:t>9 𝑘𝑔)</a:t>
                </a:r>
                <a:r>
                  <a:rPr lang="en-US" b="0" i="0" baseline="0" dirty="0" smtClean="0">
                    <a:latin typeface="Cambria Math"/>
                  </a:rPr>
                  <a:t> </a:t>
                </a:r>
                <a:r>
                  <a:rPr lang="en-US" i="0" baseline="0" dirty="0" smtClean="0">
                    <a:latin typeface="Cambria Math"/>
                  </a:rPr>
                  <a:t>(0.3 𝑚)</a:t>
                </a:r>
                <a:r>
                  <a:rPr lang="en-US" b="0" i="0" baseline="0" dirty="0" smtClean="0">
                    <a:latin typeface="Cambria Math"/>
                  </a:rPr>
                  <a:t>^2</a:t>
                </a:r>
                <a:r>
                  <a:rPr lang="en-US" i="0" baseline="0" dirty="0" smtClean="0">
                    <a:latin typeface="Cambria Math"/>
                  </a:rPr>
                  <a:t>=0.405 𝑘𝑔 𝑚</a:t>
                </a:r>
                <a:r>
                  <a:rPr lang="en-US" b="0" i="0" baseline="0" dirty="0" smtClean="0">
                    <a:latin typeface="Cambria Math"/>
                  </a:rPr>
                  <a:t>^2</a:t>
                </a:r>
                <a:endParaRPr lang="en-US" baseline="30000" dirty="0" smtClean="0"/>
              </a:p>
              <a:p>
                <a:r>
                  <a:rPr lang="en-US" i="0" baseline="0" dirty="0" smtClean="0">
                    <a:latin typeface="Cambria Math"/>
                  </a:rPr>
                  <a:t>𝐿=𝐼</a:t>
                </a:r>
                <a:r>
                  <a:rPr lang="en-US" b="0" i="0" baseline="0" dirty="0" smtClean="0">
                    <a:latin typeface="Cambria Math"/>
                  </a:rPr>
                  <a:t>𝜔</a:t>
                </a:r>
                <a:endParaRPr lang="en-US" baseline="0" dirty="0" smtClean="0"/>
              </a:p>
              <a:p>
                <a:r>
                  <a:rPr lang="en-US" i="0" dirty="0" smtClean="0">
                    <a:latin typeface="Cambria Math"/>
                  </a:rPr>
                  <a:t>𝐿</a:t>
                </a:r>
                <a:r>
                  <a:rPr lang="en-US" b="0" i="0" dirty="0" smtClean="0">
                    <a:latin typeface="Cambria Math"/>
                  </a:rPr>
                  <a:t>_0</a:t>
                </a:r>
                <a:r>
                  <a:rPr lang="en-US" i="0" baseline="0" dirty="0" smtClean="0">
                    <a:latin typeface="Cambria Math"/>
                  </a:rPr>
                  <a:t>=𝐿</a:t>
                </a:r>
                <a:r>
                  <a:rPr lang="en-US" i="0" baseline="0" dirty="0" smtClean="0">
                    <a:latin typeface="Cambria Math"/>
                  </a:rPr>
                  <a:t>_𝑓</a:t>
                </a:r>
                <a:endParaRPr lang="en-US" baseline="0" dirty="0" smtClean="0"/>
              </a:p>
              <a:p>
                <a:r>
                  <a:rPr lang="en-US" i="0" baseline="0" dirty="0" smtClean="0">
                    <a:latin typeface="Cambria Math"/>
                  </a:rPr>
                  <a:t>(0.8 𝑘𝑔𝑚</a:t>
                </a:r>
                <a:r>
                  <a:rPr lang="en-US" b="0" i="0" baseline="0" dirty="0" smtClean="0">
                    <a:latin typeface="Cambria Math"/>
                  </a:rPr>
                  <a:t>^2 )(</a:t>
                </a:r>
                <a:r>
                  <a:rPr lang="en-US" i="0" baseline="0" dirty="0" smtClean="0">
                    <a:latin typeface="Cambria Math"/>
                  </a:rPr>
                  <a:t>8 𝑟𝑎𝑑/𝑠)+(0.405</a:t>
                </a:r>
                <a:r>
                  <a:rPr lang="en-US" b="0" i="0" baseline="0" dirty="0" smtClean="0">
                    <a:latin typeface="Cambria Math"/>
                  </a:rPr>
                  <a:t> </a:t>
                </a:r>
                <a:r>
                  <a:rPr lang="en-US" i="0" baseline="0" dirty="0" smtClean="0">
                    <a:latin typeface="Cambria Math"/>
                  </a:rPr>
                  <a:t>𝑘𝑔𝑚</a:t>
                </a:r>
                <a:r>
                  <a:rPr lang="en-US" b="0" i="0" baseline="0" dirty="0" smtClean="0">
                    <a:latin typeface="Cambria Math"/>
                  </a:rPr>
                  <a:t>^2 )(</a:t>
                </a:r>
                <a:r>
                  <a:rPr lang="en-US" i="0" baseline="0" dirty="0" smtClean="0">
                    <a:latin typeface="Cambria Math"/>
                  </a:rPr>
                  <a:t>0)=(0.8</a:t>
                </a:r>
                <a:r>
                  <a:rPr lang="en-US" b="0" i="0" baseline="0" dirty="0" smtClean="0">
                    <a:latin typeface="Cambria Math"/>
                  </a:rPr>
                  <a:t> </a:t>
                </a:r>
                <a:r>
                  <a:rPr lang="en-US" i="0" baseline="0" dirty="0" smtClean="0">
                    <a:latin typeface="Cambria Math"/>
                  </a:rPr>
                  <a:t>𝑘𝑔𝑚</a:t>
                </a:r>
                <a:r>
                  <a:rPr lang="en-US" b="0" i="0" baseline="0" dirty="0" smtClean="0">
                    <a:latin typeface="Cambria Math"/>
                  </a:rPr>
                  <a:t>^2</a:t>
                </a:r>
                <a:r>
                  <a:rPr lang="en-US" i="0" baseline="0" dirty="0" smtClean="0">
                    <a:latin typeface="Cambria Math"/>
                  </a:rPr>
                  <a:t>+0.405</a:t>
                </a:r>
                <a:r>
                  <a:rPr lang="en-US" b="0" i="0" baseline="0" dirty="0" smtClean="0">
                    <a:latin typeface="Cambria Math"/>
                  </a:rPr>
                  <a:t> </a:t>
                </a:r>
                <a:r>
                  <a:rPr lang="en-US" i="0" baseline="0" dirty="0" smtClean="0">
                    <a:latin typeface="Cambria Math"/>
                  </a:rPr>
                  <a:t>𝑘𝑔𝑚</a:t>
                </a:r>
                <a:r>
                  <a:rPr lang="en-US" b="0" i="0" baseline="0" dirty="0" smtClean="0">
                    <a:latin typeface="Cambria Math"/>
                  </a:rPr>
                  <a:t>^2 )𝜔</a:t>
                </a:r>
                <a:endParaRPr lang="en-US" dirty="0" smtClean="0"/>
              </a:p>
              <a:p>
                <a:r>
                  <a:rPr lang="en-US" i="0" dirty="0" smtClean="0">
                    <a:latin typeface="Cambria Math"/>
                  </a:rPr>
                  <a:t>6.4 𝑘𝑔𝑚</a:t>
                </a:r>
                <a:r>
                  <a:rPr lang="en-US" b="0" i="0" dirty="0" smtClean="0">
                    <a:latin typeface="Cambria Math"/>
                  </a:rPr>
                  <a:t>^2</a:t>
                </a:r>
                <a:r>
                  <a:rPr lang="en-US" i="0" baseline="0" dirty="0" smtClean="0">
                    <a:latin typeface="Cambria Math"/>
                  </a:rPr>
                  <a:t>=(1.205 𝑘𝑔𝑚</a:t>
                </a:r>
                <a:r>
                  <a:rPr lang="en-US" b="0" i="0" baseline="0" dirty="0" smtClean="0">
                    <a:latin typeface="Cambria Math"/>
                  </a:rPr>
                  <a:t>^2 )𝜔</a:t>
                </a:r>
                <a:endParaRPr lang="en-US" dirty="0" smtClean="0"/>
              </a:p>
              <a:p>
                <a:r>
                  <a:rPr lang="en-US" b="0" i="0" dirty="0" smtClean="0">
                    <a:latin typeface="Cambria Math"/>
                  </a:rPr>
                  <a:t>𝜔</a:t>
                </a:r>
                <a:r>
                  <a:rPr lang="en-US" i="0" dirty="0" smtClean="0">
                    <a:latin typeface="Cambria Math"/>
                  </a:rPr>
                  <a:t>=5.31 </a:t>
                </a:r>
                <a:r>
                  <a:rPr lang="en-US" i="0" dirty="0" err="1" smtClean="0">
                    <a:latin typeface="Cambria Math"/>
                  </a:rPr>
                  <a:t>𝑟𝑎𝑑</a:t>
                </a:r>
                <a:r>
                  <a:rPr lang="en-US" i="0" dirty="0" smtClean="0">
                    <a:latin typeface="Cambria Math"/>
                  </a:rPr>
                  <a:t>/𝑠</a:t>
                </a:r>
                <a:endParaRPr lang="en-US" dirty="0" smtClean="0"/>
              </a:p>
              <a:p>
                <a:endParaRPr lang="en-US" dirty="0" smtClean="0"/>
              </a:p>
              <a:p>
                <a:r>
                  <a:rPr lang="en-US" b="0" i="0" smtClean="0">
                    <a:latin typeface="Cambria Math"/>
                  </a:rPr>
                  <a:t>𝜏=Δ𝐿/Δ𝑡</a:t>
                </a:r>
                <a:endParaRPr lang="en-US" dirty="0" smtClean="0"/>
              </a:p>
              <a:p>
                <a:r>
                  <a:rPr lang="en-US" b="0" i="0" smtClean="0">
                    <a:latin typeface="Cambria Math"/>
                  </a:rPr>
                  <a:t>𝜏=(0.405 𝑘𝑔𝑚^2 (5.31 𝑟𝑎𝑑/𝑠)−0)/(0.01 𝑠)=215.055 𝑁𝑚</a:t>
                </a:r>
                <a:endParaRPr lang="en-US" dirty="0"/>
              </a:p>
            </p:txBody>
          </p:sp>
        </mc:Fallback>
      </mc:AlternateContent>
      <p:sp>
        <p:nvSpPr>
          <p:cNvPr id="4" name="Slide Number Placeholder 3"/>
          <p:cNvSpPr>
            <a:spLocks noGrp="1"/>
          </p:cNvSpPr>
          <p:nvPr>
            <p:ph type="sldNum" sz="quarter" idx="10"/>
          </p:nvPr>
        </p:nvSpPr>
        <p:spPr/>
        <p:txBody>
          <a:bodyPr/>
          <a:lstStyle/>
          <a:p>
            <a:fld id="{3B69E9D9-963D-43D5-9543-74EF5150031C}" type="slidenum">
              <a:rPr lang="en-US" smtClean="0"/>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48</a:t>
            </a:fld>
            <a:endParaRPr lang="en-US"/>
          </a:p>
        </p:txBody>
      </p:sp>
    </p:spTree>
    <p:extLst>
      <p:ext uri="{BB962C8B-B14F-4D97-AF65-F5344CB8AC3E}">
        <p14:creationId xmlns:p14="http://schemas.microsoft.com/office/powerpoint/2010/main" val="1482801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49</a:t>
            </a:fld>
            <a:endParaRPr lang="en-US"/>
          </a:p>
        </p:txBody>
      </p:sp>
    </p:spTree>
    <p:extLst>
      <p:ext uri="{BB962C8B-B14F-4D97-AF65-F5344CB8AC3E}">
        <p14:creationId xmlns:p14="http://schemas.microsoft.com/office/powerpoint/2010/main" val="1953057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Consider the system of turntable, person,</a:t>
            </a:r>
            <a:r>
              <a:rPr lang="en-US" baseline="0" dirty="0"/>
              <a:t> and wheel. The total angular momentum before is </a:t>
            </a:r>
            <a:r>
              <a:rPr lang="en-US" b="1" baseline="0" dirty="0"/>
              <a:t>L</a:t>
            </a:r>
            <a:r>
              <a:rPr lang="en-US" b="0" baseline="0" dirty="0"/>
              <a:t> upward. Afterward, the total angular momentum must be the same. If the wheel is upside down, its angular momentum is </a:t>
            </a:r>
            <a:r>
              <a:rPr lang="en-US" b="1" baseline="0" dirty="0"/>
              <a:t>–L</a:t>
            </a:r>
            <a:r>
              <a:rPr lang="en-US" b="0" baseline="0" dirty="0"/>
              <a:t> so the angular momentum of the person must be </a:t>
            </a:r>
            <a:r>
              <a:rPr lang="en-US" b="1" baseline="0" dirty="0"/>
              <a:t>+2L.</a:t>
            </a:r>
            <a:r>
              <a:rPr lang="en-US" b="0" baseline="0" dirty="0"/>
              <a:t> So the person rotates in the direction the wheel was initially spinning.</a:t>
            </a:r>
            <a:endParaRPr lang="en-US" dirty="0"/>
          </a:p>
        </p:txBody>
      </p:sp>
      <p:sp>
        <p:nvSpPr>
          <p:cNvPr id="4" name="Slide Number Placeholder 3"/>
          <p:cNvSpPr>
            <a:spLocks noGrp="1"/>
          </p:cNvSpPr>
          <p:nvPr>
            <p:ph type="sldNum" sz="quarter" idx="10"/>
          </p:nvPr>
        </p:nvSpPr>
        <p:spPr/>
        <p:txBody>
          <a:bodyPr/>
          <a:lstStyle/>
          <a:p>
            <a:fld id="{B5784EC1-18AD-4E6A-AB58-D1244AD8B280}" type="slidenum">
              <a:rPr lang="en-US" smtClean="0"/>
              <a:t>50</a:t>
            </a:fld>
            <a:endParaRPr lang="en-US"/>
          </a:p>
        </p:txBody>
      </p:sp>
    </p:spTree>
    <p:extLst>
      <p:ext uri="{BB962C8B-B14F-4D97-AF65-F5344CB8AC3E}">
        <p14:creationId xmlns:p14="http://schemas.microsoft.com/office/powerpoint/2010/main" val="567880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 right-hand rule to find direction of torque.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Earth itself acts like a gigantic gyroscope. Its angular momentum is along its axis and points at Polaris, the North Star. But Earth is slowly </a:t>
            </a:r>
            <a:r>
              <a:rPr lang="en-US" dirty="0" err="1"/>
              <a:t>precessing</a:t>
            </a:r>
            <a:r>
              <a:rPr lang="en-US" dirty="0"/>
              <a:t> (once in about 26,000 years) due to the torque of the Sun and the Moon on its </a:t>
            </a:r>
            <a:r>
              <a:rPr lang="en-US" dirty="0" err="1"/>
              <a:t>nonspherical</a:t>
            </a:r>
            <a:r>
              <a:rPr lang="en-US" dirty="0"/>
              <a:t> shape.</a:t>
            </a:r>
          </a:p>
          <a:p>
            <a:endParaRPr lang="en-US" dirty="0"/>
          </a:p>
        </p:txBody>
      </p:sp>
      <p:sp>
        <p:nvSpPr>
          <p:cNvPr id="4" name="Slide Number Placeholder 3"/>
          <p:cNvSpPr>
            <a:spLocks noGrp="1"/>
          </p:cNvSpPr>
          <p:nvPr>
            <p:ph type="sldNum" sz="quarter" idx="10"/>
          </p:nvPr>
        </p:nvSpPr>
        <p:spPr/>
        <p:txBody>
          <a:bodyPr/>
          <a:lstStyle/>
          <a:p>
            <a:fld id="{B5784EC1-18AD-4E6A-AB58-D1244AD8B280}" type="slidenum">
              <a:rPr lang="en-US" smtClean="0"/>
              <a:t>51</a:t>
            </a:fld>
            <a:endParaRPr lang="en-US"/>
          </a:p>
        </p:txBody>
      </p:sp>
    </p:spTree>
    <p:extLst>
      <p:ext uri="{BB962C8B-B14F-4D97-AF65-F5344CB8AC3E}">
        <p14:creationId xmlns:p14="http://schemas.microsoft.com/office/powerpoint/2010/main" val="3854401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52</a:t>
            </a:fld>
            <a:endParaRPr lang="en-US"/>
          </a:p>
        </p:txBody>
      </p:sp>
    </p:spTree>
    <p:extLst>
      <p:ext uri="{BB962C8B-B14F-4D97-AF65-F5344CB8AC3E}">
        <p14:creationId xmlns:p14="http://schemas.microsoft.com/office/powerpoint/2010/main" val="363605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69E9D9-963D-43D5-9543-74EF5150031C}" type="slidenum">
              <a:rPr lang="en-US" smtClean="0"/>
              <a:pPr/>
              <a:t>6</a:t>
            </a:fld>
            <a:endParaRPr lang="en-US"/>
          </a:p>
        </p:txBody>
      </p:sp>
    </p:spTree>
    <p:extLst>
      <p:ext uri="{BB962C8B-B14F-4D97-AF65-F5344CB8AC3E}">
        <p14:creationId xmlns:p14="http://schemas.microsoft.com/office/powerpoint/2010/main" val="338582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l-GR" i="1" dirty="0" smtClean="0">
                          <a:latin typeface="Cambria Math"/>
                        </a:rPr>
                        <m:t>𝜏</m:t>
                      </m:r>
                      <m:r>
                        <a:rPr lang="en-US" i="1" dirty="0" smtClean="0">
                          <a:latin typeface="Cambria Math"/>
                        </a:rPr>
                        <m:t>=</m:t>
                      </m:r>
                      <m:r>
                        <a:rPr lang="en-US" i="1" dirty="0" smtClean="0">
                          <a:latin typeface="Cambria Math"/>
                        </a:rPr>
                        <m:t>𝐹𝑟</m:t>
                      </m:r>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r>
                            <a:rPr lang="en-US" b="0" i="1" dirty="0" smtClean="0">
                              <a:latin typeface="Cambria Math"/>
                            </a:rPr>
                            <m:t>𝜃</m:t>
                          </m:r>
                        </m:e>
                      </m:func>
                    </m:oMath>
                  </m:oMathPara>
                </a14:m>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a:rPr>
                        <m:t>900 </m:t>
                      </m:r>
                      <m:r>
                        <a:rPr lang="en-US" i="1" dirty="0" smtClean="0">
                          <a:latin typeface="Cambria Math"/>
                        </a:rPr>
                        <m:t>𝑁𝑚</m:t>
                      </m:r>
                      <m:r>
                        <a:rPr lang="en-US" i="1" baseline="0" dirty="0" smtClean="0">
                          <a:latin typeface="Cambria Math"/>
                        </a:rPr>
                        <m:t>=</m:t>
                      </m:r>
                      <m:r>
                        <a:rPr lang="en-US" i="1" baseline="0" dirty="0" smtClean="0">
                          <a:latin typeface="Cambria Math"/>
                        </a:rPr>
                        <m:t>𝐹</m:t>
                      </m:r>
                      <m:r>
                        <a:rPr lang="en-US" i="1" baseline="0" dirty="0" smtClean="0">
                          <a:latin typeface="Cambria Math"/>
                        </a:rPr>
                        <m:t>(0.5</m:t>
                      </m:r>
                      <m:r>
                        <a:rPr lang="en-US" i="1" baseline="0" dirty="0" smtClean="0">
                          <a:latin typeface="Cambria Math"/>
                        </a:rPr>
                        <m:t>𝑚</m:t>
                      </m:r>
                      <m:r>
                        <a:rPr lang="en-US" i="1" baseline="0" dirty="0" smtClean="0">
                          <a:latin typeface="Cambria Math"/>
                        </a:rPr>
                        <m:t>)(</m:t>
                      </m:r>
                      <m:func>
                        <m:funcPr>
                          <m:ctrlPr>
                            <a:rPr lang="en-US" b="0" i="1" baseline="0" dirty="0" smtClean="0">
                              <a:latin typeface="Cambria Math" panose="02040503050406030204" pitchFamily="18" charset="0"/>
                            </a:rPr>
                          </m:ctrlPr>
                        </m:funcPr>
                        <m:fName>
                          <m:r>
                            <m:rPr>
                              <m:sty m:val="p"/>
                            </m:rPr>
                            <a:rPr lang="en-US" b="0" i="0" baseline="0" dirty="0" smtClean="0">
                              <a:latin typeface="Cambria Math"/>
                            </a:rPr>
                            <m:t>sin</m:t>
                          </m:r>
                        </m:fName>
                        <m:e>
                          <m:r>
                            <a:rPr lang="en-US" b="0" i="1" baseline="0" dirty="0" smtClean="0">
                              <a:latin typeface="Cambria Math"/>
                            </a:rPr>
                            <m:t>120°</m:t>
                          </m:r>
                        </m:e>
                      </m:func>
                      <m:r>
                        <a:rPr lang="en-US" i="1" baseline="0" dirty="0" smtClean="0">
                          <a:latin typeface="Cambria Math"/>
                        </a:rPr>
                        <m:t>)</m:t>
                      </m:r>
                    </m:oMath>
                  </m:oMathPara>
                </a14:m>
                <a:endParaRPr lang="en-US" baseline="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𝐹</m:t>
                      </m:r>
                      <m:r>
                        <a:rPr lang="en-US" i="1" baseline="0" dirty="0" smtClean="0">
                          <a:latin typeface="Cambria Math"/>
                        </a:rPr>
                        <m:t>=2078 </m:t>
                      </m:r>
                      <m:r>
                        <a:rPr lang="en-US" i="1" baseline="0" dirty="0" smtClean="0">
                          <a:latin typeface="Cambria Math"/>
                        </a:rPr>
                        <m:t>𝑁</m:t>
                      </m:r>
                    </m:oMath>
                  </m:oMathPara>
                </a14:m>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i="0" dirty="0" smtClean="0">
                    <a:latin typeface="Cambria Math"/>
                  </a:rPr>
                  <a:t>𝜏</a:t>
                </a:r>
                <a:r>
                  <a:rPr lang="en-US" i="0" dirty="0" smtClean="0">
                    <a:latin typeface="Cambria Math"/>
                  </a:rPr>
                  <a:t>=𝐹𝑟</a:t>
                </a:r>
                <a:r>
                  <a:rPr lang="en-US" b="0" i="0" dirty="0" smtClean="0">
                    <a:latin typeface="Cambria Math"/>
                  </a:rPr>
                  <a:t> sin⁡𝜃</a:t>
                </a:r>
                <a:endParaRPr lang="en-US" dirty="0" smtClean="0"/>
              </a:p>
              <a:p>
                <a:r>
                  <a:rPr lang="en-US" i="0" dirty="0" smtClean="0">
                    <a:latin typeface="Cambria Math"/>
                  </a:rPr>
                  <a:t>900 𝑁𝑚</a:t>
                </a:r>
                <a:r>
                  <a:rPr lang="en-US" i="0" baseline="0" dirty="0" smtClean="0">
                    <a:latin typeface="Cambria Math"/>
                  </a:rPr>
                  <a:t>=𝐹(0.5𝑚)(</a:t>
                </a:r>
                <a:r>
                  <a:rPr lang="en-US" b="0" i="0" baseline="0" dirty="0" smtClean="0">
                    <a:latin typeface="Cambria Math"/>
                  </a:rPr>
                  <a:t>sin⁡〖120°〗</a:t>
                </a:r>
                <a:r>
                  <a:rPr lang="en-US" i="0" baseline="0" dirty="0" smtClean="0">
                    <a:latin typeface="Cambria Math"/>
                  </a:rPr>
                  <a:t>)</a:t>
                </a:r>
                <a:endParaRPr lang="en-US" baseline="0" dirty="0" smtClean="0"/>
              </a:p>
              <a:p>
                <a:r>
                  <a:rPr lang="en-US" i="0" baseline="0" dirty="0" smtClean="0">
                    <a:latin typeface="Cambria Math"/>
                  </a:rPr>
                  <a:t>𝐹=2078 𝑁</a:t>
                </a:r>
                <a:endParaRPr lang="en-US" dirty="0"/>
              </a:p>
            </p:txBody>
          </p:sp>
        </mc:Fallback>
      </mc:AlternateContent>
      <p:sp>
        <p:nvSpPr>
          <p:cNvPr id="4" name="Slide Number Placeholder 3"/>
          <p:cNvSpPr>
            <a:spLocks noGrp="1"/>
          </p:cNvSpPr>
          <p:nvPr>
            <p:ph type="sldNum" sz="quarter" idx="10"/>
          </p:nvPr>
        </p:nvSpPr>
        <p:spPr/>
        <p:txBody>
          <a:bodyPr/>
          <a:lstStyle/>
          <a:p>
            <a:fld id="{3B69E9D9-963D-43D5-9543-74EF5150031C}"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8</a:t>
            </a:fld>
            <a:endParaRPr lang="en-US"/>
          </a:p>
        </p:txBody>
      </p:sp>
    </p:spTree>
    <p:extLst>
      <p:ext uri="{BB962C8B-B14F-4D97-AF65-F5344CB8AC3E}">
        <p14:creationId xmlns:p14="http://schemas.microsoft.com/office/powerpoint/2010/main" val="3273000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rPr>
                        <m:t>∑</m:t>
                      </m:r>
                      <m:r>
                        <a:rPr lang="en-US" b="0" i="1" smtClean="0">
                          <a:latin typeface="Cambria Math"/>
                        </a:rPr>
                        <m:t>𝜏</m:t>
                      </m:r>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a:rPr>
                            <m:t>25 </m:t>
                          </m:r>
                          <m:r>
                            <a:rPr lang="en-US" b="0" i="1" smtClean="0">
                              <a:latin typeface="Cambria Math"/>
                            </a:rPr>
                            <m:t>𝑘𝑔</m:t>
                          </m:r>
                          <m:r>
                            <a:rPr lang="en-US" b="0" i="1" smtClean="0">
                              <a:latin typeface="Cambria Math"/>
                            </a:rPr>
                            <m:t>⋅9.8 </m:t>
                          </m:r>
                          <m:r>
                            <a:rPr lang="en-US" b="0" i="1" smtClean="0">
                              <a:latin typeface="Cambria Math"/>
                            </a:rPr>
                            <m:t>𝑚</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e>
                      </m:d>
                      <m:d>
                        <m:dPr>
                          <m:ctrlPr>
                            <a:rPr lang="en-US" b="0" i="1" smtClean="0">
                              <a:latin typeface="Cambria Math" panose="02040503050406030204" pitchFamily="18" charset="0"/>
                            </a:rPr>
                          </m:ctrlPr>
                        </m:dPr>
                        <m:e>
                          <m:r>
                            <a:rPr lang="en-US" b="0" i="1" smtClean="0">
                              <a:latin typeface="Cambria Math"/>
                            </a:rPr>
                            <m:t>2.5 </m:t>
                          </m:r>
                          <m:r>
                            <a:rPr lang="en-US" b="0" i="1" smtClean="0">
                              <a:latin typeface="Cambria Math"/>
                            </a:rPr>
                            <m:t>𝑚</m:t>
                          </m:r>
                          <m:r>
                            <a:rPr lang="en-US" b="0" i="1" smtClean="0">
                              <a:latin typeface="Cambria Math"/>
                            </a:rPr>
                            <m:t>+</m:t>
                          </m:r>
                          <m:r>
                            <a:rPr lang="en-US" b="0" i="1" smtClean="0">
                              <a:latin typeface="Cambria Math"/>
                            </a:rPr>
                            <m:t>𝑥</m:t>
                          </m:r>
                        </m:e>
                      </m:d>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10 </m:t>
                          </m:r>
                          <m:r>
                            <a:rPr lang="en-US" b="0" i="1" smtClean="0">
                              <a:latin typeface="Cambria Math"/>
                            </a:rPr>
                            <m:t>𝑘𝑔</m:t>
                          </m:r>
                          <m:r>
                            <a:rPr lang="en-US" b="0" i="1" smtClean="0">
                              <a:latin typeface="Cambria Math"/>
                            </a:rPr>
                            <m:t>⋅9.8 </m:t>
                          </m:r>
                          <m:r>
                            <a:rPr lang="en-US" b="0" i="1" smtClean="0">
                              <a:latin typeface="Cambria Math"/>
                            </a:rPr>
                            <m:t>𝑚</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e>
                      </m:d>
                      <m:r>
                        <a:rPr lang="en-US" b="0" i="1" smtClean="0">
                          <a:latin typeface="Cambria Math"/>
                        </a:rPr>
                        <m:t>𝑥</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80 </m:t>
                          </m:r>
                          <m:r>
                            <a:rPr lang="en-US" b="0" i="1" smtClean="0">
                              <a:latin typeface="Cambria Math"/>
                            </a:rPr>
                            <m:t>𝑘𝑔</m:t>
                          </m:r>
                          <m:r>
                            <a:rPr lang="en-US" b="0" i="1" smtClean="0">
                              <a:latin typeface="Cambria Math"/>
                            </a:rPr>
                            <m:t>⋅9.8 </m:t>
                          </m:r>
                          <m:r>
                            <a:rPr lang="en-US" b="0" i="1" smtClean="0">
                              <a:latin typeface="Cambria Math"/>
                            </a:rPr>
                            <m:t>𝑚</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e>
                      </m:d>
                      <m:d>
                        <m:dPr>
                          <m:ctrlPr>
                            <a:rPr lang="en-US" b="0" i="1" smtClean="0">
                              <a:latin typeface="Cambria Math" panose="02040503050406030204" pitchFamily="18" charset="0"/>
                            </a:rPr>
                          </m:ctrlPr>
                        </m:dPr>
                        <m:e>
                          <m:r>
                            <a:rPr lang="en-US" b="0" i="1" smtClean="0">
                              <a:latin typeface="Cambria Math"/>
                            </a:rPr>
                            <m:t>2.5 </m:t>
                          </m:r>
                          <m:r>
                            <a:rPr lang="en-US" b="0" i="1" smtClean="0">
                              <a:latin typeface="Cambria Math"/>
                            </a:rPr>
                            <m:t>𝑚</m:t>
                          </m:r>
                          <m:r>
                            <a:rPr lang="en-US" b="0" i="1" smtClean="0">
                              <a:latin typeface="Cambria Math"/>
                            </a:rPr>
                            <m:t>−</m:t>
                          </m:r>
                          <m:r>
                            <a:rPr lang="en-US" b="0" i="1" smtClean="0">
                              <a:latin typeface="Cambria Math"/>
                            </a:rPr>
                            <m:t>𝑥</m:t>
                          </m:r>
                        </m:e>
                      </m:d>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612.5 </m:t>
                      </m:r>
                      <m:r>
                        <a:rPr lang="en-US" b="0" i="1" smtClean="0">
                          <a:latin typeface="Cambria Math"/>
                        </a:rPr>
                        <m:t>𝑁𝑚</m:t>
                      </m:r>
                      <m:r>
                        <a:rPr lang="en-US" b="0" i="1" smtClean="0">
                          <a:latin typeface="Cambria Math"/>
                        </a:rPr>
                        <m:t>+245 </m:t>
                      </m:r>
                      <m:r>
                        <a:rPr lang="en-US" b="0" i="1" smtClean="0">
                          <a:latin typeface="Cambria Math"/>
                        </a:rPr>
                        <m:t>𝑁</m:t>
                      </m:r>
                      <m:r>
                        <a:rPr lang="en-US" b="0" i="1" smtClean="0">
                          <a:latin typeface="Cambria Math"/>
                        </a:rPr>
                        <m:t> </m:t>
                      </m:r>
                      <m:r>
                        <a:rPr lang="en-US" b="0" i="1" smtClean="0">
                          <a:latin typeface="Cambria Math"/>
                        </a:rPr>
                        <m:t>𝑥</m:t>
                      </m:r>
                      <m:r>
                        <a:rPr lang="en-US" b="0" i="1" smtClean="0">
                          <a:latin typeface="Cambria Math"/>
                        </a:rPr>
                        <m:t>+98 </m:t>
                      </m:r>
                      <m:r>
                        <a:rPr lang="en-US" b="0" i="1" smtClean="0">
                          <a:latin typeface="Cambria Math"/>
                        </a:rPr>
                        <m:t>𝑁</m:t>
                      </m:r>
                      <m:r>
                        <a:rPr lang="en-US" b="0" i="1" smtClean="0">
                          <a:latin typeface="Cambria Math"/>
                        </a:rPr>
                        <m:t> </m:t>
                      </m:r>
                      <m:r>
                        <a:rPr lang="en-US" b="0" i="1" smtClean="0">
                          <a:latin typeface="Cambria Math"/>
                        </a:rPr>
                        <m:t>𝑥</m:t>
                      </m:r>
                      <m:r>
                        <a:rPr lang="en-US" b="0" i="1" smtClean="0">
                          <a:latin typeface="Cambria Math"/>
                        </a:rPr>
                        <m:t>−1960 </m:t>
                      </m:r>
                      <m:r>
                        <a:rPr lang="en-US" b="0" i="1" smtClean="0">
                          <a:latin typeface="Cambria Math"/>
                        </a:rPr>
                        <m:t>𝑁𝑚</m:t>
                      </m:r>
                      <m:r>
                        <a:rPr lang="en-US" b="0" i="1" smtClean="0">
                          <a:latin typeface="Cambria Math"/>
                        </a:rPr>
                        <m:t>+784 </m:t>
                      </m:r>
                      <m:r>
                        <a:rPr lang="en-US" b="0" i="1" smtClean="0">
                          <a:latin typeface="Cambria Math"/>
                        </a:rPr>
                        <m:t>𝑁</m:t>
                      </m:r>
                      <m:r>
                        <a:rPr lang="en-US" b="0" i="1" smtClean="0">
                          <a:latin typeface="Cambria Math"/>
                        </a:rPr>
                        <m:t> </m:t>
                      </m:r>
                      <m:r>
                        <a:rPr lang="en-US" b="0" i="1" smtClean="0">
                          <a:latin typeface="Cambria Math"/>
                        </a:rPr>
                        <m:t>𝑥</m:t>
                      </m:r>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−1347.5 </m:t>
                      </m:r>
                      <m:r>
                        <a:rPr lang="en-US" b="0" i="1" smtClean="0">
                          <a:latin typeface="Cambria Math"/>
                        </a:rPr>
                        <m:t>𝑁𝑚</m:t>
                      </m:r>
                      <m:r>
                        <a:rPr lang="en-US" b="0" i="1" smtClean="0">
                          <a:latin typeface="Cambria Math"/>
                        </a:rPr>
                        <m:t>+1127 </m:t>
                      </m:r>
                      <m:r>
                        <a:rPr lang="en-US" b="0" i="1" smtClean="0">
                          <a:latin typeface="Cambria Math"/>
                        </a:rPr>
                        <m:t>𝑁</m:t>
                      </m:r>
                      <m:r>
                        <a:rPr lang="en-US" b="0" i="1" smtClean="0">
                          <a:latin typeface="Cambria Math"/>
                        </a:rPr>
                        <m:t> </m:t>
                      </m:r>
                      <m:r>
                        <a:rPr lang="en-US" b="0" i="1" smtClean="0">
                          <a:latin typeface="Cambria Math"/>
                        </a:rPr>
                        <m:t>𝑥</m:t>
                      </m:r>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1127 </m:t>
                      </m:r>
                      <m:r>
                        <a:rPr lang="en-US" b="0" i="1" smtClean="0">
                          <a:latin typeface="Cambria Math"/>
                        </a:rPr>
                        <m:t>𝑁</m:t>
                      </m:r>
                      <m:r>
                        <a:rPr lang="en-US" b="0" i="1" smtClean="0">
                          <a:latin typeface="Cambria Math"/>
                        </a:rPr>
                        <m:t> </m:t>
                      </m:r>
                      <m:r>
                        <a:rPr lang="en-US" b="0" i="1" smtClean="0">
                          <a:latin typeface="Cambria Math"/>
                        </a:rPr>
                        <m:t>𝑥</m:t>
                      </m:r>
                      <m:r>
                        <a:rPr lang="en-US" b="0" i="1" smtClean="0">
                          <a:latin typeface="Cambria Math"/>
                        </a:rPr>
                        <m:t>=1347.5 </m:t>
                      </m:r>
                      <m:r>
                        <a:rPr lang="en-US" b="0" i="1" smtClean="0">
                          <a:latin typeface="Cambria Math"/>
                        </a:rPr>
                        <m:t>𝑁𝑚</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𝑥</m:t>
                      </m:r>
                      <m:r>
                        <a:rPr lang="en-US" b="0" i="1" smtClean="0">
                          <a:latin typeface="Cambria Math"/>
                        </a:rPr>
                        <m:t>=1.20 </m:t>
                      </m:r>
                      <m:r>
                        <a:rPr lang="en-US" b="0" i="1" smtClean="0">
                          <a:latin typeface="Cambria Math"/>
                        </a:rPr>
                        <m:t>𝑚</m:t>
                      </m:r>
                    </m:oMath>
                  </m:oMathPara>
                </a14:m>
                <a:endParaRPr lang="en-US" b="0"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m:t>
                      </m:r>
                      <m:r>
                        <a:rPr lang="en-US" b="0" i="1" smtClean="0">
                          <a:latin typeface="Cambria Math"/>
                        </a:rPr>
                        <m:t>𝐹</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𝑊</m:t>
                          </m:r>
                        </m:e>
                        <m:sub>
                          <m:r>
                            <a:rPr lang="en-US" b="0" i="1" smtClean="0">
                              <a:latin typeface="Cambria Math"/>
                            </a:rPr>
                            <m:t>𝑔</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𝑊</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𝑓</m:t>
                          </m:r>
                        </m:sub>
                      </m:sSub>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25 </m:t>
                          </m:r>
                          <m:r>
                            <a:rPr lang="en-US" b="0" i="1" smtClean="0">
                              <a:latin typeface="Cambria Math"/>
                            </a:rPr>
                            <m:t>𝑘𝑔</m:t>
                          </m:r>
                        </m:e>
                      </m:d>
                      <m:d>
                        <m:dPr>
                          <m:ctrlPr>
                            <a:rPr lang="en-US" b="0" i="1" smtClean="0">
                              <a:latin typeface="Cambria Math" panose="02040503050406030204" pitchFamily="18" charset="0"/>
                            </a:rPr>
                          </m:ctrlPr>
                        </m:dPr>
                        <m:e>
                          <m:r>
                            <a:rPr lang="en-US" b="0" i="1" smtClean="0">
                              <a:latin typeface="Cambria Math"/>
                            </a:rPr>
                            <m:t>9.8</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e>
                      </m:d>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80 </m:t>
                          </m:r>
                          <m:r>
                            <a:rPr lang="en-US" b="0" i="1" smtClean="0">
                              <a:latin typeface="Cambria Math"/>
                            </a:rPr>
                            <m:t>𝑘𝑔</m:t>
                          </m:r>
                        </m:e>
                      </m:d>
                      <m:d>
                        <m:dPr>
                          <m:ctrlPr>
                            <a:rPr lang="en-US" b="0" i="1" smtClean="0">
                              <a:latin typeface="Cambria Math" panose="02040503050406030204" pitchFamily="18" charset="0"/>
                            </a:rPr>
                          </m:ctrlPr>
                        </m:dPr>
                        <m:e>
                          <m:r>
                            <a:rPr lang="en-US" b="0" i="1" smtClean="0">
                              <a:latin typeface="Cambria Math"/>
                            </a:rPr>
                            <m:t>9.8</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e>
                      </m:d>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𝑓</m:t>
                          </m:r>
                        </m:sub>
                      </m:sSub>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−1029 </m:t>
                      </m:r>
                      <m:r>
                        <a:rPr lang="en-US" b="0" i="1" smtClean="0">
                          <a:latin typeface="Cambria Math"/>
                        </a:rPr>
                        <m:t>𝑁</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𝑓</m:t>
                          </m:r>
                        </m:sub>
                      </m:sSub>
                      <m:r>
                        <a:rPr lang="en-US" b="0" i="1" smtClean="0">
                          <a:latin typeface="Cambria Math"/>
                        </a:rPr>
                        <m:t>=0</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𝑓</m:t>
                          </m:r>
                        </m:sub>
                      </m:sSub>
                      <m:r>
                        <a:rPr lang="en-US" b="0" i="1" smtClean="0">
                          <a:latin typeface="Cambria Math"/>
                        </a:rPr>
                        <m:t>=1029 </m:t>
                      </m:r>
                      <m:r>
                        <a:rPr lang="en-US" b="0" i="1" smtClean="0">
                          <a:latin typeface="Cambria Math"/>
                        </a:rPr>
                        <m:t>𝑁</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∑𝜏=0</a:t>
                </a:r>
                <a:endParaRPr lang="en-US" b="0" dirty="0" smtClean="0"/>
              </a:p>
              <a:p>
                <a:r>
                  <a:rPr lang="en-US" b="0" i="0" smtClean="0">
                    <a:latin typeface="Cambria Math"/>
                  </a:rPr>
                  <a:t>(25 𝑘𝑔⋅9.8 𝑚/𝑠^2 )(2.5 𝑚+𝑥)+(10 𝑘𝑔</a:t>
                </a:r>
                <a:r>
                  <a:rPr lang="en-US" b="0" i="0" smtClean="0">
                    <a:latin typeface="Cambria Math"/>
                  </a:rPr>
                  <a:t>⋅9.8 𝑚/</a:t>
                </a:r>
                <a:r>
                  <a:rPr lang="en-US" b="0" i="0" smtClean="0">
                    <a:latin typeface="Cambria Math"/>
                  </a:rPr>
                  <a:t>𝑠^2</a:t>
                </a:r>
                <a:r>
                  <a:rPr lang="en-US" b="0" i="0" smtClean="0">
                    <a:latin typeface="Cambria Math"/>
                  </a:rPr>
                  <a:t> )</a:t>
                </a:r>
                <a:r>
                  <a:rPr lang="en-US" b="0" i="0" smtClean="0">
                    <a:latin typeface="Cambria Math"/>
                  </a:rPr>
                  <a:t>𝑥−(80 𝑘𝑔</a:t>
                </a:r>
                <a:r>
                  <a:rPr lang="en-US" b="0" i="0" smtClean="0">
                    <a:latin typeface="Cambria Math"/>
                  </a:rPr>
                  <a:t>⋅9.8 𝑚/</a:t>
                </a:r>
                <a:r>
                  <a:rPr lang="en-US" b="0" i="0" smtClean="0">
                    <a:latin typeface="Cambria Math"/>
                  </a:rPr>
                  <a:t>𝑠^2</a:t>
                </a:r>
                <a:r>
                  <a:rPr lang="en-US" b="0" i="0" smtClean="0">
                    <a:latin typeface="Cambria Math"/>
                  </a:rPr>
                  <a:t> )</a:t>
                </a:r>
                <a:r>
                  <a:rPr lang="en-US" b="0" i="0" smtClean="0">
                    <a:latin typeface="Cambria Math"/>
                  </a:rPr>
                  <a:t>(2.5 𝑚−𝑥)=0</a:t>
                </a:r>
                <a:endParaRPr lang="en-US" b="0" dirty="0" smtClean="0"/>
              </a:p>
              <a:p>
                <a:r>
                  <a:rPr lang="en-US" b="0" i="0" smtClean="0">
                    <a:latin typeface="Cambria Math"/>
                  </a:rPr>
                  <a:t>612.5 𝑁𝑚+245 𝑁 𝑥+98 𝑁 𝑥−1960 𝑁𝑚+784 𝑁 𝑥=0</a:t>
                </a:r>
                <a:endParaRPr lang="en-US" b="0" dirty="0" smtClean="0"/>
              </a:p>
              <a:p>
                <a:r>
                  <a:rPr lang="en-US" b="0" i="0" smtClean="0">
                    <a:latin typeface="Cambria Math"/>
                  </a:rPr>
                  <a:t>−1347.5 𝑁𝑚+1127 𝑁 𝑥=0</a:t>
                </a:r>
                <a:endParaRPr lang="en-US" b="0" dirty="0" smtClean="0"/>
              </a:p>
              <a:p>
                <a:r>
                  <a:rPr lang="en-US" b="0" i="0" smtClean="0">
                    <a:latin typeface="Cambria Math"/>
                  </a:rPr>
                  <a:t>1127 𝑁 𝑥=1347.5 𝑁𝑚</a:t>
                </a:r>
                <a:endParaRPr lang="en-US" b="0" dirty="0" smtClean="0"/>
              </a:p>
              <a:p>
                <a:r>
                  <a:rPr lang="en-US" b="0" i="0" smtClean="0">
                    <a:latin typeface="Cambria Math"/>
                  </a:rPr>
                  <a:t>𝑥=1.20 𝑚</a:t>
                </a:r>
                <a:endParaRPr lang="en-US" b="0" dirty="0" smtClean="0"/>
              </a:p>
              <a:p>
                <a:endParaRPr lang="en-US" dirty="0" smtClean="0"/>
              </a:p>
              <a:p>
                <a:r>
                  <a:rPr lang="en-US" b="0" i="0" smtClean="0">
                    <a:latin typeface="Cambria Math"/>
                  </a:rPr>
                  <a:t>∑𝐹=−𝑊_𝑔−𝑊_𝑓+𝐹_𝑓=0</a:t>
                </a:r>
                <a:endParaRPr lang="en-US" b="0" dirty="0" smtClean="0"/>
              </a:p>
              <a:p>
                <a:r>
                  <a:rPr lang="en-US" b="0" i="0" smtClean="0">
                    <a:latin typeface="Cambria Math"/>
                  </a:rPr>
                  <a:t>−(25 𝑘𝑔)(9.8 𝑚/𝑠^2 )−(80 𝑘𝑔)(9.8 𝑚/𝑠^2 )+𝐹_𝑓=0</a:t>
                </a:r>
                <a:endParaRPr lang="en-US" b="0" dirty="0" smtClean="0"/>
              </a:p>
              <a:p>
                <a:r>
                  <a:rPr lang="en-US" b="0" i="0" smtClean="0">
                    <a:latin typeface="Cambria Math"/>
                  </a:rPr>
                  <a:t>−1029 𝑁+𝐹_𝑓=0</a:t>
                </a:r>
                <a:endParaRPr lang="en-US" b="0" dirty="0" smtClean="0"/>
              </a:p>
              <a:p>
                <a:r>
                  <a:rPr lang="en-US" b="0" i="0" smtClean="0">
                    <a:latin typeface="Cambria Math"/>
                  </a:rPr>
                  <a:t>𝐹_𝑓=1029 𝑁</a:t>
                </a:r>
                <a:endParaRPr lang="en-US" dirty="0"/>
              </a:p>
            </p:txBody>
          </p:sp>
        </mc:Fallback>
      </mc:AlternateContent>
      <p:sp>
        <p:nvSpPr>
          <p:cNvPr id="4" name="Slide Number Placeholder 3"/>
          <p:cNvSpPr>
            <a:spLocks noGrp="1"/>
          </p:cNvSpPr>
          <p:nvPr>
            <p:ph type="sldNum" sz="quarter" idx="10"/>
          </p:nvPr>
        </p:nvSpPr>
        <p:spPr/>
        <p:txBody>
          <a:bodyPr/>
          <a:lstStyle/>
          <a:p>
            <a:fld id="{B5784EC1-18AD-4E6A-AB58-D1244AD8B280}" type="slidenum">
              <a:rPr lang="en-US" smtClean="0"/>
              <a:t>9</a:t>
            </a:fld>
            <a:endParaRPr lang="en-US"/>
          </a:p>
        </p:txBody>
      </p:sp>
    </p:spTree>
    <p:extLst>
      <p:ext uri="{BB962C8B-B14F-4D97-AF65-F5344CB8AC3E}">
        <p14:creationId xmlns:p14="http://schemas.microsoft.com/office/powerpoint/2010/main" val="263022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84EC1-18AD-4E6A-AB58-D1244AD8B280}" type="slidenum">
              <a:rPr lang="en-US" smtClean="0"/>
              <a:t>10</a:t>
            </a:fld>
            <a:endParaRPr lang="en-US"/>
          </a:p>
        </p:txBody>
      </p:sp>
    </p:spTree>
    <p:extLst>
      <p:ext uri="{BB962C8B-B14F-4D97-AF65-F5344CB8AC3E}">
        <p14:creationId xmlns:p14="http://schemas.microsoft.com/office/powerpoint/2010/main" val="31807114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ackgroundRemoval t="4737" b="96667" l="2281" r="98246"/>
                    </a14:imgEffect>
                  </a14:imgLayer>
                </a14:imgProps>
              </a:ext>
              <a:ext uri="{28A0092B-C50C-407E-A947-70E740481C1C}">
                <a14:useLocalDpi xmlns:a14="http://schemas.microsoft.com/office/drawing/2010/main" val="0"/>
              </a:ext>
            </a:extLst>
          </a:blip>
          <a:stretch>
            <a:fillRect/>
          </a:stretch>
        </p:blipFill>
        <p:spPr>
          <a:xfrm>
            <a:off x="5791200" y="1733550"/>
            <a:ext cx="3657600" cy="3657600"/>
          </a:xfrm>
          <a:prstGeom prst="rect">
            <a:avLst/>
          </a:prstGeom>
        </p:spPr>
      </p:pic>
      <p:sp>
        <p:nvSpPr>
          <p:cNvPr id="2" name="Title 1"/>
          <p:cNvSpPr>
            <a:spLocks noGrp="1"/>
          </p:cNvSpPr>
          <p:nvPr>
            <p:ph type="ctrTitle"/>
          </p:nvPr>
        </p:nvSpPr>
        <p:spPr>
          <a:xfrm>
            <a:off x="0" y="685800"/>
            <a:ext cx="9144000" cy="1102519"/>
          </a:xfrm>
        </p:spPr>
        <p:txBody>
          <a:bodyPr/>
          <a:lstStyle>
            <a:lvl1pPr>
              <a:defRPr>
                <a:ln w="18000">
                  <a:solidFill>
                    <a:srgbClr val="C00000"/>
                  </a:solidFill>
                  <a:prstDash val="solid"/>
                </a:ln>
                <a:solidFill>
                  <a:srgbClr val="C00000">
                    <a:alpha val="5700"/>
                  </a:srgbClr>
                </a:solidFill>
              </a:defRPr>
            </a:lvl1pPr>
          </a:lstStyle>
          <a:p>
            <a:r>
              <a:rPr lang="en-US" dirty="0"/>
              <a:t>Click to edit Master title style</a:t>
            </a:r>
          </a:p>
        </p:txBody>
      </p:sp>
      <p:sp>
        <p:nvSpPr>
          <p:cNvPr id="3" name="Subtitle 2"/>
          <p:cNvSpPr>
            <a:spLocks noGrp="1"/>
          </p:cNvSpPr>
          <p:nvPr>
            <p:ph type="subTitle" idx="1"/>
          </p:nvPr>
        </p:nvSpPr>
        <p:spPr>
          <a:xfrm>
            <a:off x="-9617" y="194310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210E08-B79A-42D9-B71F-625E8A241C52}"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828978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4737" b="96667" l="2281" r="98246"/>
                    </a14:imgEffect>
                  </a14:imgLayer>
                </a14:imgProps>
              </a:ext>
              <a:ext uri="{28A0092B-C50C-407E-A947-70E740481C1C}">
                <a14:useLocalDpi xmlns:a14="http://schemas.microsoft.com/office/drawing/2010/main" val="0"/>
              </a:ext>
            </a:extLst>
          </a:blip>
          <a:stretch>
            <a:fillRect/>
          </a:stretch>
        </p:blipFill>
        <p:spPr>
          <a:xfrm>
            <a:off x="-152400" y="3697172"/>
            <a:ext cx="1545336" cy="154582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210E08-B79A-42D9-B71F-625E8A241C52}"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322591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4737" b="96667" l="2281" r="98246"/>
                    </a14:imgEffect>
                  </a14:imgLayer>
                </a14:imgProps>
              </a:ext>
              <a:ext uri="{28A0092B-C50C-407E-A947-70E740481C1C}">
                <a14:useLocalDpi xmlns:a14="http://schemas.microsoft.com/office/drawing/2010/main" val="0"/>
              </a:ext>
            </a:extLst>
          </a:blip>
          <a:stretch>
            <a:fillRect/>
          </a:stretch>
        </p:blipFill>
        <p:spPr>
          <a:xfrm>
            <a:off x="-152400" y="3697172"/>
            <a:ext cx="1545336" cy="1545824"/>
          </a:xfrm>
          <a:prstGeom prst="rect">
            <a:avLst/>
          </a:prstGeom>
        </p:spPr>
      </p:pic>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210E08-B79A-42D9-B71F-625E8A241C52}"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302408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4737" b="96667" l="2281" r="98246"/>
                    </a14:imgEffect>
                  </a14:imgLayer>
                </a14:imgProps>
              </a:ext>
              <a:ext uri="{28A0092B-C50C-407E-A947-70E740481C1C}">
                <a14:useLocalDpi xmlns:a14="http://schemas.microsoft.com/office/drawing/2010/main" val="0"/>
              </a:ext>
            </a:extLst>
          </a:blip>
          <a:stretch>
            <a:fillRect/>
          </a:stretch>
        </p:blipFill>
        <p:spPr>
          <a:xfrm>
            <a:off x="7751064" y="3697172"/>
            <a:ext cx="1545336" cy="154582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210E08-B79A-42D9-B71F-625E8A241C52}"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296036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ackgroundRemoval t="4737" b="96667" l="2281" r="98246"/>
                    </a14:imgEffect>
                  </a14:imgLayer>
                </a14:imgProps>
              </a:ext>
              <a:ext uri="{28A0092B-C50C-407E-A947-70E740481C1C}">
                <a14:useLocalDpi xmlns:a14="http://schemas.microsoft.com/office/drawing/2010/main" val="0"/>
              </a:ext>
            </a:extLst>
          </a:blip>
          <a:stretch>
            <a:fillRect/>
          </a:stretch>
        </p:blipFill>
        <p:spPr>
          <a:xfrm>
            <a:off x="-197529" y="-114300"/>
            <a:ext cx="3008376" cy="3005647"/>
          </a:xfrm>
          <a:prstGeom prst="rect">
            <a:avLst/>
          </a:prstGeom>
        </p:spPr>
      </p:pic>
      <p:sp>
        <p:nvSpPr>
          <p:cNvPr id="2" name="Title 1"/>
          <p:cNvSpPr>
            <a:spLocks noGrp="1"/>
          </p:cNvSpPr>
          <p:nvPr>
            <p:ph type="title"/>
          </p:nvPr>
        </p:nvSpPr>
        <p:spPr>
          <a:xfrm>
            <a:off x="0" y="3305176"/>
            <a:ext cx="91440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667000" y="209550"/>
            <a:ext cx="6477000" cy="309562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210E08-B79A-42D9-B71F-625E8A241C52}"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395851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4737" b="96667" l="2281" r="98246"/>
                    </a14:imgEffect>
                  </a14:imgLayer>
                </a14:imgProps>
              </a:ext>
              <a:ext uri="{28A0092B-C50C-407E-A947-70E740481C1C}">
                <a14:useLocalDpi xmlns:a14="http://schemas.microsoft.com/office/drawing/2010/main" val="0"/>
              </a:ext>
            </a:extLst>
          </a:blip>
          <a:stretch>
            <a:fillRect/>
          </a:stretch>
        </p:blipFill>
        <p:spPr>
          <a:xfrm>
            <a:off x="7751064" y="3697172"/>
            <a:ext cx="1545336" cy="154582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200151"/>
            <a:ext cx="4495800" cy="3394472"/>
          </a:xfrm>
        </p:spPr>
        <p:txBody>
          <a:bodyPr>
            <a:normAutofit/>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495800" cy="3394472"/>
          </a:xfrm>
        </p:spPr>
        <p:txBody>
          <a:bodyPr>
            <a:normAutofit/>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E210E08-B79A-42D9-B71F-625E8A241C52}"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73253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4737" b="96667" l="2281" r="98246"/>
                    </a14:imgEffect>
                  </a14:imgLayer>
                </a14:imgProps>
              </a:ext>
              <a:ext uri="{28A0092B-C50C-407E-A947-70E740481C1C}">
                <a14:useLocalDpi xmlns:a14="http://schemas.microsoft.com/office/drawing/2010/main" val="0"/>
              </a:ext>
            </a:extLst>
          </a:blip>
          <a:stretch>
            <a:fillRect/>
          </a:stretch>
        </p:blipFill>
        <p:spPr>
          <a:xfrm>
            <a:off x="7751064" y="3697172"/>
            <a:ext cx="1545336" cy="1545824"/>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0" y="1151335"/>
            <a:ext cx="44973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0" y="1631156"/>
            <a:ext cx="4497388" cy="2963466"/>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4989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498975" cy="2963466"/>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E210E08-B79A-42D9-B71F-625E8A241C52}" type="datetimeFigureOut">
              <a:rPr lang="en-US" smtClean="0"/>
              <a:t>8/18/2021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287903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4737" b="96667" l="2281" r="98246"/>
                    </a14:imgEffect>
                  </a14:imgLayer>
                </a14:imgProps>
              </a:ext>
              <a:ext uri="{28A0092B-C50C-407E-A947-70E740481C1C}">
                <a14:useLocalDpi xmlns:a14="http://schemas.microsoft.com/office/drawing/2010/main" val="0"/>
              </a:ext>
            </a:extLst>
          </a:blip>
          <a:stretch>
            <a:fillRect/>
          </a:stretch>
        </p:blipFill>
        <p:spPr>
          <a:xfrm>
            <a:off x="7751064" y="3697172"/>
            <a:ext cx="1545336" cy="154582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210E08-B79A-42D9-B71F-625E8A241C52}" type="datetimeFigureOut">
              <a:rPr lang="en-US" smtClean="0"/>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5400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4737" b="96667" l="2281" r="98246"/>
                    </a14:imgEffect>
                  </a14:imgLayer>
                </a14:imgProps>
              </a:ext>
              <a:ext uri="{28A0092B-C50C-407E-A947-70E740481C1C}">
                <a14:useLocalDpi xmlns:a14="http://schemas.microsoft.com/office/drawing/2010/main" val="0"/>
              </a:ext>
            </a:extLst>
          </a:blip>
          <a:stretch>
            <a:fillRect/>
          </a:stretch>
        </p:blipFill>
        <p:spPr>
          <a:xfrm>
            <a:off x="7751064" y="3697172"/>
            <a:ext cx="1545336" cy="1545824"/>
          </a:xfrm>
          <a:prstGeom prst="rect">
            <a:avLst/>
          </a:prstGeom>
        </p:spPr>
      </p:pic>
      <p:sp>
        <p:nvSpPr>
          <p:cNvPr id="2" name="Date Placeholder 1"/>
          <p:cNvSpPr>
            <a:spLocks noGrp="1"/>
          </p:cNvSpPr>
          <p:nvPr>
            <p:ph type="dt" sz="half" idx="10"/>
          </p:nvPr>
        </p:nvSpPr>
        <p:spPr/>
        <p:txBody>
          <a:bodyPr/>
          <a:lstStyle/>
          <a:p>
            <a:fld id="{AE210E08-B79A-42D9-B71F-625E8A241C52}" type="datetimeFigureOut">
              <a:rPr lang="en-US" smtClean="0"/>
              <a:t>8/18/2021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4271633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4737" b="96667" l="2281" r="98246"/>
                    </a14:imgEffect>
                  </a14:imgLayer>
                </a14:imgProps>
              </a:ext>
              <a:ext uri="{28A0092B-C50C-407E-A947-70E740481C1C}">
                <a14:useLocalDpi xmlns:a14="http://schemas.microsoft.com/office/drawing/2010/main" val="0"/>
              </a:ext>
            </a:extLst>
          </a:blip>
          <a:stretch>
            <a:fillRect/>
          </a:stretch>
        </p:blipFill>
        <p:spPr>
          <a:xfrm>
            <a:off x="7751064" y="3697172"/>
            <a:ext cx="1545336" cy="1545824"/>
          </a:xfrm>
          <a:prstGeom prst="rect">
            <a:avLst/>
          </a:prstGeom>
        </p:spPr>
      </p:pic>
      <p:sp>
        <p:nvSpPr>
          <p:cNvPr id="2" name="Title 1"/>
          <p:cNvSpPr>
            <a:spLocks noGrp="1"/>
          </p:cNvSpPr>
          <p:nvPr>
            <p:ph type="title"/>
          </p:nvPr>
        </p:nvSpPr>
        <p:spPr>
          <a:xfrm>
            <a:off x="0" y="204787"/>
            <a:ext cx="34655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568950" cy="4389835"/>
          </a:xfrm>
        </p:spPr>
        <p:txBody>
          <a:bodyPr>
            <a:normAutofit/>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0" y="1076326"/>
            <a:ext cx="34655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E210E08-B79A-42D9-B71F-625E8A241C52}"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3587251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3600450"/>
            <a:ext cx="91440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0" y="1"/>
            <a:ext cx="9144000" cy="35456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0" y="4025503"/>
            <a:ext cx="91440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210E08-B79A-42D9-B71F-625E8A241C52}"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ABD31-F66D-423E-B532-C444D4A3D88B}" type="slidenum">
              <a:rPr lang="en-US" smtClean="0"/>
              <a:t>‹#›</a:t>
            </a:fld>
            <a:endParaRPr lang="en-US"/>
          </a:p>
        </p:txBody>
      </p:sp>
    </p:spTree>
    <p:extLst>
      <p:ext uri="{BB962C8B-B14F-4D97-AF65-F5344CB8AC3E}">
        <p14:creationId xmlns:p14="http://schemas.microsoft.com/office/powerpoint/2010/main" val="3032497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05979"/>
            <a:ext cx="91440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200151"/>
            <a:ext cx="91440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E210E08-B79A-42D9-B71F-625E8A241C52}" type="datetimeFigureOut">
              <a:rPr lang="en-US" smtClean="0"/>
              <a:t>8/18/2021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B2ABD31-F66D-423E-B532-C444D4A3D88B}" type="slidenum">
              <a:rPr lang="en-US" smtClean="0"/>
              <a:t>‹#›</a:t>
            </a:fld>
            <a:endParaRPr lang="en-US"/>
          </a:p>
        </p:txBody>
      </p:sp>
    </p:spTree>
    <p:extLst>
      <p:ext uri="{BB962C8B-B14F-4D97-AF65-F5344CB8AC3E}">
        <p14:creationId xmlns:p14="http://schemas.microsoft.com/office/powerpoint/2010/main" val="2251029585"/>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b="1" kern="1200" cap="none" spc="10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mj-lt"/>
          <a:ea typeface="+mj-ea"/>
          <a:cs typeface="+mj-cs"/>
        </a:defRPr>
      </a:lvl1pPr>
    </p:titleStyle>
    <p:bodyStyle>
      <a:lvl1pPr marL="342900" indent="-342900" algn="l" defTabSz="914400" rtl="0" eaLnBrk="1" latinLnBrk="0" hangingPunct="1">
        <a:spcBef>
          <a:spcPct val="20000"/>
        </a:spcBef>
        <a:buFont typeface="Wingdings 2" pitchFamily="18" charset="2"/>
        <a:buChar char=""/>
        <a:defRPr sz="2800" kern="1200">
          <a:solidFill>
            <a:schemeClr val="tx1"/>
          </a:solidFill>
          <a:latin typeface="Cambria" pitchFamily="18" charset="0"/>
          <a:ea typeface="+mn-ea"/>
          <a:cs typeface="+mn-cs"/>
        </a:defRPr>
      </a:lvl1pPr>
      <a:lvl2pPr marL="742950" indent="-285750" algn="l" defTabSz="914400" rtl="0" eaLnBrk="1" latinLnBrk="0" hangingPunct="1">
        <a:spcBef>
          <a:spcPct val="20000"/>
        </a:spcBef>
        <a:buFont typeface="Wingdings 2" pitchFamily="18" charset="2"/>
        <a:buChar char=""/>
        <a:defRPr sz="2800" kern="1200">
          <a:solidFill>
            <a:schemeClr val="tx1"/>
          </a:solidFill>
          <a:latin typeface="Cambria" pitchFamily="18" charset="0"/>
          <a:ea typeface="+mn-ea"/>
          <a:cs typeface="+mn-cs"/>
        </a:defRPr>
      </a:lvl2pPr>
      <a:lvl3pPr marL="1143000" indent="-228600" algn="l" defTabSz="914400" rtl="0" eaLnBrk="1" latinLnBrk="0" hangingPunct="1">
        <a:spcBef>
          <a:spcPct val="20000"/>
        </a:spcBef>
        <a:buFont typeface="Wingdings 2" pitchFamily="18" charset="2"/>
        <a:buChar char=""/>
        <a:defRPr sz="2800" kern="1200">
          <a:solidFill>
            <a:schemeClr val="tx1"/>
          </a:solidFill>
          <a:latin typeface="Cambria" pitchFamily="18" charset="0"/>
          <a:ea typeface="+mn-ea"/>
          <a:cs typeface="+mn-cs"/>
        </a:defRPr>
      </a:lvl3pPr>
      <a:lvl4pPr marL="1600200" indent="-228600" algn="l" defTabSz="914400" rtl="0" eaLnBrk="1" latinLnBrk="0" hangingPunct="1">
        <a:spcBef>
          <a:spcPct val="20000"/>
        </a:spcBef>
        <a:buFont typeface="Wingdings 2" pitchFamily="18" charset="2"/>
        <a:buChar char=""/>
        <a:defRPr sz="2800" kern="1200">
          <a:solidFill>
            <a:schemeClr val="tx1"/>
          </a:solidFill>
          <a:latin typeface="Cambria" pitchFamily="18" charset="0"/>
          <a:ea typeface="+mn-ea"/>
          <a:cs typeface="+mn-cs"/>
        </a:defRPr>
      </a:lvl4pPr>
      <a:lvl5pPr marL="2057400" indent="-228600" algn="l" defTabSz="914400" rtl="0" eaLnBrk="1" latinLnBrk="0" hangingPunct="1">
        <a:spcBef>
          <a:spcPct val="20000"/>
        </a:spcBef>
        <a:buFont typeface="Wingdings 2" pitchFamily="18" charset="2"/>
        <a:buChar char=""/>
        <a:defRPr sz="2800" kern="1200">
          <a:solidFill>
            <a:schemeClr val="tx1"/>
          </a:solidFill>
          <a:latin typeface="Cambr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openstaxcollege.org/textbooks/college-physic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rwright@andrews.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Rotational Motion</a:t>
            </a:r>
          </a:p>
        </p:txBody>
      </p:sp>
      <p:sp>
        <p:nvSpPr>
          <p:cNvPr id="3" name="Subtitle 2"/>
          <p:cNvSpPr>
            <a:spLocks noGrp="1"/>
          </p:cNvSpPr>
          <p:nvPr>
            <p:ph type="subTitle" idx="1"/>
          </p:nvPr>
        </p:nvSpPr>
        <p:spPr/>
        <p:txBody>
          <a:bodyPr/>
          <a:lstStyle/>
          <a:p>
            <a:r>
              <a:rPr lang="en-US" dirty="0"/>
              <a:t>Physics</a:t>
            </a:r>
          </a:p>
          <a:p>
            <a:r>
              <a:rPr lang="en-US" dirty="0"/>
              <a:t>Unit 4</a:t>
            </a:r>
          </a:p>
        </p:txBody>
      </p:sp>
    </p:spTree>
    <p:extLst>
      <p:ext uri="{BB962C8B-B14F-4D97-AF65-F5344CB8AC3E}">
        <p14:creationId xmlns:p14="http://schemas.microsoft.com/office/powerpoint/2010/main" val="359911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04-01 Homework</a:t>
            </a:r>
          </a:p>
        </p:txBody>
      </p:sp>
      <p:sp>
        <p:nvSpPr>
          <p:cNvPr id="3" name="Content Placeholder 2"/>
          <p:cNvSpPr>
            <a:spLocks noGrp="1"/>
          </p:cNvSpPr>
          <p:nvPr>
            <p:ph sz="half" idx="1"/>
          </p:nvPr>
        </p:nvSpPr>
        <p:spPr/>
        <p:txBody>
          <a:bodyPr>
            <a:normAutofit/>
          </a:bodyPr>
          <a:lstStyle/>
          <a:p>
            <a:r>
              <a:rPr lang="en-US" sz="2000" dirty="0"/>
              <a:t>Twist out the answers to these torque questions</a:t>
            </a:r>
          </a:p>
          <a:p>
            <a:endParaRPr lang="en-US" sz="2000" dirty="0"/>
          </a:p>
          <a:p>
            <a:r>
              <a:rPr lang="en-US" sz="2000" dirty="0"/>
              <a:t>Read 9.3, 9.4</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4047419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6F83-56F0-4CF8-806A-8D1D2D63D176}"/>
              </a:ext>
            </a:extLst>
          </p:cNvPr>
          <p:cNvSpPr>
            <a:spLocks noGrp="1"/>
          </p:cNvSpPr>
          <p:nvPr>
            <p:ph type="title"/>
          </p:nvPr>
        </p:nvSpPr>
        <p:spPr/>
        <p:txBody>
          <a:bodyPr/>
          <a:lstStyle/>
          <a:p>
            <a:r>
              <a:rPr lang="en-US" dirty="0"/>
              <a:t>04-02 Stability and Applications</a:t>
            </a:r>
          </a:p>
        </p:txBody>
      </p:sp>
      <p:sp>
        <p:nvSpPr>
          <p:cNvPr id="3" name="Text Placeholder 2">
            <a:extLst>
              <a:ext uri="{FF2B5EF4-FFF2-40B4-BE49-F238E27FC236}">
                <a16:creationId xmlns:a16="http://schemas.microsoft.com/office/drawing/2014/main" id="{CABE6AE8-9D5C-4B24-8F0E-713C4135F5D8}"/>
              </a:ext>
            </a:extLst>
          </p:cNvPr>
          <p:cNvSpPr>
            <a:spLocks noGrp="1"/>
          </p:cNvSpPr>
          <p:nvPr>
            <p:ph type="body" idx="1"/>
          </p:nvPr>
        </p:nvSpPr>
        <p:spPr/>
        <p:txBody>
          <a:bodyPr>
            <a:normAutofit/>
          </a:bodyPr>
          <a:lstStyle/>
          <a:p>
            <a:r>
              <a:rPr lang="en-US" dirty="0"/>
              <a:t>In this lesson you will…</a:t>
            </a:r>
          </a:p>
          <a:p>
            <a:r>
              <a:rPr lang="en-US" dirty="0"/>
              <a:t>• State the types of equilibrium.</a:t>
            </a:r>
          </a:p>
          <a:p>
            <a:r>
              <a:rPr lang="en-US" dirty="0"/>
              <a:t>• Describe stable and unstable equilibriums.</a:t>
            </a:r>
          </a:p>
          <a:p>
            <a:r>
              <a:rPr lang="en-US" dirty="0"/>
              <a:t>• Describe neutral equilibrium. </a:t>
            </a:r>
          </a:p>
          <a:p>
            <a:r>
              <a:rPr lang="en-US" dirty="0"/>
              <a:t>• Discuss the applications of Statics in real life.</a:t>
            </a:r>
          </a:p>
          <a:p>
            <a:r>
              <a:rPr lang="en-US" dirty="0"/>
              <a:t>• State and discuss various problem-solving strategies in Statics.</a:t>
            </a:r>
          </a:p>
        </p:txBody>
      </p:sp>
    </p:spTree>
    <p:extLst>
      <p:ext uri="{BB962C8B-B14F-4D97-AF65-F5344CB8AC3E}">
        <p14:creationId xmlns:p14="http://schemas.microsoft.com/office/powerpoint/2010/main" val="2783497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04-02 Stability and Applications</a:t>
            </a:r>
          </a:p>
        </p:txBody>
      </p:sp>
      <p:sp>
        <p:nvSpPr>
          <p:cNvPr id="3" name="Content Placeholder 2"/>
          <p:cNvSpPr>
            <a:spLocks noGrp="1"/>
          </p:cNvSpPr>
          <p:nvPr>
            <p:ph sz="half" idx="1"/>
          </p:nvPr>
        </p:nvSpPr>
        <p:spPr/>
        <p:txBody>
          <a:bodyPr>
            <a:normAutofit lnSpcReduction="10000"/>
          </a:bodyPr>
          <a:lstStyle/>
          <a:p>
            <a:r>
              <a:rPr lang="en-US" dirty="0"/>
              <a:t>Stable equilibrium</a:t>
            </a:r>
          </a:p>
          <a:p>
            <a:pPr lvl="1"/>
            <a:r>
              <a:rPr lang="en-US" dirty="0"/>
              <a:t>When displaced from equilibrium, the system experiences a net force or torque in a direction opposite to the direction of the displacement.</a:t>
            </a:r>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53000" y="1197883"/>
            <a:ext cx="4191000" cy="3945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35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04-02 Stability and Applications</a:t>
            </a:r>
          </a:p>
        </p:txBody>
      </p:sp>
      <p:sp>
        <p:nvSpPr>
          <p:cNvPr id="3" name="Content Placeholder 2"/>
          <p:cNvSpPr>
            <a:spLocks noGrp="1"/>
          </p:cNvSpPr>
          <p:nvPr>
            <p:ph sz="half" idx="1"/>
          </p:nvPr>
        </p:nvSpPr>
        <p:spPr/>
        <p:txBody>
          <a:bodyPr/>
          <a:lstStyle/>
          <a:p>
            <a:r>
              <a:rPr lang="en-US" dirty="0"/>
              <a:t>Unstable equilibrium</a:t>
            </a:r>
          </a:p>
          <a:p>
            <a:pPr lvl="1"/>
            <a:r>
              <a:rPr lang="en-US" dirty="0"/>
              <a:t>When displaced from equilibrium, the net force or torque is in same direction of the displacement</a:t>
            </a:r>
          </a:p>
          <a:p>
            <a:endParaRPr lang="en-US" dirty="0"/>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76800" y="1230644"/>
            <a:ext cx="4267201" cy="391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116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04-02 Stability and Applications</a:t>
            </a:r>
          </a:p>
        </p:txBody>
      </p:sp>
      <p:sp>
        <p:nvSpPr>
          <p:cNvPr id="3" name="Content Placeholder 2"/>
          <p:cNvSpPr>
            <a:spLocks noGrp="1"/>
          </p:cNvSpPr>
          <p:nvPr>
            <p:ph sz="half" idx="1"/>
          </p:nvPr>
        </p:nvSpPr>
        <p:spPr/>
        <p:txBody>
          <a:bodyPr/>
          <a:lstStyle/>
          <a:p>
            <a:r>
              <a:rPr lang="en-US" dirty="0"/>
              <a:t>Neutral Equilibrium</a:t>
            </a:r>
          </a:p>
          <a:p>
            <a:pPr lvl="1"/>
            <a:r>
              <a:rPr lang="en-US" dirty="0"/>
              <a:t>Equilibrium is independent of displacement from its original position</a:t>
            </a:r>
          </a:p>
        </p:txBody>
      </p:sp>
      <p:pic>
        <p:nvPicPr>
          <p:cNvPr id="6"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1498" b="54520"/>
          <a:stretch/>
        </p:blipFill>
        <p:spPr bwMode="auto">
          <a:xfrm>
            <a:off x="4800600" y="1397076"/>
            <a:ext cx="4343400" cy="374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90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04-02 Stability and Applications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Problem-Solving Strategy for Static Equilibrium</a:t>
                </a:r>
              </a:p>
              <a:p>
                <a:pPr marL="514350" indent="-514350">
                  <a:buFont typeface="+mj-lt"/>
                  <a:buAutoNum type="arabicPeriod"/>
                </a:pPr>
                <a:r>
                  <a:rPr lang="en-US" dirty="0"/>
                  <a:t>Is it in equilibrium? (no acceleration or accelerated rotation)</a:t>
                </a:r>
              </a:p>
              <a:p>
                <a:pPr marL="514350" indent="-514350">
                  <a:buFont typeface="+mj-lt"/>
                  <a:buAutoNum type="arabicPeriod"/>
                </a:pPr>
                <a:r>
                  <a:rPr lang="en-US" dirty="0"/>
                  <a:t>Draw free body diagram</a:t>
                </a:r>
              </a:p>
              <a:p>
                <a:pPr marL="514350" indent="-514350">
                  <a:buFont typeface="+mj-lt"/>
                  <a:buAutoNum type="arabicPeriod"/>
                </a:pPr>
                <a:r>
                  <a:rPr lang="en-US" dirty="0"/>
                  <a:t>Apply </a:t>
                </a:r>
                <a14:m>
                  <m:oMath xmlns:m="http://schemas.openxmlformats.org/officeDocument/2006/math">
                    <m:r>
                      <a:rPr lang="en-US" b="0" i="1" smtClean="0">
                        <a:latin typeface="Cambria Math"/>
                      </a:rPr>
                      <m:t>∑</m:t>
                    </m:r>
                    <m:r>
                      <a:rPr lang="en-US" b="0" i="1" smtClean="0">
                        <a:latin typeface="Cambria Math"/>
                      </a:rPr>
                      <m:t>𝐹</m:t>
                    </m:r>
                    <m:r>
                      <a:rPr lang="en-US" b="0" i="1" smtClean="0">
                        <a:latin typeface="Cambria Math"/>
                      </a:rPr>
                      <m:t>=0</m:t>
                    </m:r>
                  </m:oMath>
                </a14:m>
                <a:r>
                  <a:rPr lang="en-US" dirty="0"/>
                  <a:t> and/or </a:t>
                </a:r>
                <a14:m>
                  <m:oMath xmlns:m="http://schemas.openxmlformats.org/officeDocument/2006/math">
                    <m:r>
                      <a:rPr lang="en-US" b="0" i="1" smtClean="0">
                        <a:latin typeface="Cambria Math"/>
                      </a:rPr>
                      <m:t>∑</m:t>
                    </m:r>
                    <m:r>
                      <a:rPr lang="en-US" b="0" i="1" smtClean="0">
                        <a:latin typeface="Cambria Math"/>
                      </a:rPr>
                      <m:t>𝜏</m:t>
                    </m:r>
                    <m:r>
                      <a:rPr lang="en-US" b="0" i="1" smtClean="0">
                        <a:latin typeface="Cambria Math"/>
                      </a:rPr>
                      <m:t>=0</m:t>
                    </m:r>
                  </m:oMath>
                </a14:m>
                <a:endParaRPr lang="en-US" dirty="0"/>
              </a:p>
              <a:p>
                <a:pPr marL="914400" lvl="1" indent="-514350">
                  <a:buFont typeface="+mj-lt"/>
                  <a:buAutoNum type="alphaLcPeriod"/>
                </a:pPr>
                <a:r>
                  <a:rPr lang="en-US" dirty="0"/>
                  <a:t>Choose a pivot point to simplify the problem</a:t>
                </a:r>
              </a:p>
              <a:p>
                <a:pPr marL="514350" indent="-514350">
                  <a:buFont typeface="+mj-lt"/>
                  <a:buAutoNum type="arabicPeriod"/>
                </a:pPr>
                <a:r>
                  <a:rPr lang="en-US" dirty="0"/>
                  <a:t>Check your solution for reasonableness.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267" t="-1348"/>
                </a:stretch>
              </a:blipFill>
            </p:spPr>
            <p:txBody>
              <a:bodyPr/>
              <a:lstStyle/>
              <a:p>
                <a:r>
                  <a:rPr lang="en-US">
                    <a:noFill/>
                  </a:rPr>
                  <a:t> </a:t>
                </a:r>
              </a:p>
            </p:txBody>
          </p:sp>
        </mc:Fallback>
      </mc:AlternateContent>
    </p:spTree>
    <p:extLst>
      <p:ext uri="{BB962C8B-B14F-4D97-AF65-F5344CB8AC3E}">
        <p14:creationId xmlns:p14="http://schemas.microsoft.com/office/powerpoint/2010/main" val="17636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04-02 Stability and Applications</a:t>
            </a:r>
          </a:p>
        </p:txBody>
      </p:sp>
      <p:sp>
        <p:nvSpPr>
          <p:cNvPr id="3" name="Content Placeholder 2"/>
          <p:cNvSpPr>
            <a:spLocks noGrp="1"/>
          </p:cNvSpPr>
          <p:nvPr>
            <p:ph idx="1"/>
          </p:nvPr>
        </p:nvSpPr>
        <p:spPr/>
        <p:txBody>
          <a:bodyPr>
            <a:normAutofit fontScale="92500" lnSpcReduction="10000"/>
          </a:bodyPr>
          <a:lstStyle/>
          <a:p>
            <a:r>
              <a:rPr lang="en-US" dirty="0"/>
              <a:t>The system is in equilibrium. A mass of 225 kg hangs from the end of the uniform strut whose mass is 45.0 kg. Find (a) the tension </a:t>
            </a:r>
            <a:r>
              <a:rPr lang="en-US" i="1" dirty="0"/>
              <a:t>T</a:t>
            </a:r>
            <a:r>
              <a:rPr lang="en-US" dirty="0"/>
              <a:t> in the cable and the (b) horizontal and (c) vertical force components exerted on the strut by the hinge.</a:t>
            </a:r>
          </a:p>
          <a:p>
            <a:endParaRPr lang="en-US" dirty="0"/>
          </a:p>
          <a:p>
            <a:r>
              <a:rPr lang="en-US" dirty="0"/>
              <a:t>Free body </a:t>
            </a:r>
            <a:br>
              <a:rPr lang="en-US" dirty="0"/>
            </a:br>
            <a:r>
              <a:rPr lang="en-US" dirty="0"/>
              <a:t>diagram</a:t>
            </a:r>
            <a:br>
              <a:rPr lang="en-US" dirty="0"/>
            </a:br>
            <a:r>
              <a:rPr lang="en-US" dirty="0"/>
              <a:t>next slide</a:t>
            </a: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7774" b="5594"/>
          <a:stretch/>
        </p:blipFill>
        <p:spPr bwMode="auto">
          <a:xfrm>
            <a:off x="3886200" y="2686050"/>
            <a:ext cx="5267528" cy="2473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029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04-02 Stability and Applications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b="0" i="1" dirty="0" smtClean="0">
                        <a:latin typeface="Cambria Math"/>
                      </a:rPr>
                      <m:t>𝑚</m:t>
                    </m:r>
                    <m:r>
                      <a:rPr lang="en-US" b="0" i="1" dirty="0" smtClean="0">
                        <a:latin typeface="Cambria Math"/>
                      </a:rPr>
                      <m:t>=225 </m:t>
                    </m:r>
                    <m:r>
                      <a:rPr lang="en-US" b="0" i="1" dirty="0" smtClean="0">
                        <a:latin typeface="Cambria Math"/>
                      </a:rPr>
                      <m:t>𝑘𝑔</m:t>
                    </m:r>
                    <m:r>
                      <a:rPr lang="en-US" b="0" i="1" dirty="0" smtClean="0">
                        <a:latin typeface="Cambria Math"/>
                      </a:rPr>
                      <m:t>, </m:t>
                    </m:r>
                    <m:r>
                      <a:rPr lang="en-US" b="0" i="1" dirty="0" smtClean="0">
                        <a:latin typeface="Cambria Math"/>
                      </a:rPr>
                      <m:t>𝑀</m:t>
                    </m:r>
                    <m:r>
                      <a:rPr lang="en-US" b="0" i="1" dirty="0" smtClean="0">
                        <a:latin typeface="Cambria Math"/>
                      </a:rPr>
                      <m:t>=45.0 </m:t>
                    </m:r>
                    <m:r>
                      <a:rPr lang="en-US" b="0" i="1" dirty="0" smtClean="0">
                        <a:latin typeface="Cambria Math"/>
                      </a:rPr>
                      <m:t>𝑘𝑔</m:t>
                    </m:r>
                    <m:r>
                      <a:rPr lang="en-US" b="0" i="1" dirty="0" smtClean="0">
                        <a:latin typeface="Cambria Math"/>
                      </a:rPr>
                      <m:t>,</m:t>
                    </m:r>
                    <m:r>
                      <a:rPr lang="en-US" b="0" i="1" dirty="0" smtClean="0">
                        <a:latin typeface="Cambria Math"/>
                      </a:rPr>
                      <m:t>𝑇</m:t>
                    </m:r>
                    <m:r>
                      <a:rPr lang="en-US" b="0" i="1" dirty="0" smtClean="0">
                        <a:latin typeface="Cambria Math"/>
                      </a:rPr>
                      <m:t>= ?, </m:t>
                    </m:r>
                    <m:sSub>
                      <m:sSubPr>
                        <m:ctrlPr>
                          <a:rPr lang="en-US" b="0" i="1" dirty="0" smtClean="0">
                            <a:latin typeface="Cambria Math" panose="02040503050406030204" pitchFamily="18" charset="0"/>
                          </a:rPr>
                        </m:ctrlPr>
                      </m:sSubPr>
                      <m:e>
                        <m:r>
                          <a:rPr lang="en-US" b="0" i="1" dirty="0" smtClean="0">
                            <a:latin typeface="Cambria Math"/>
                          </a:rPr>
                          <m:t>𝐹</m:t>
                        </m:r>
                      </m:e>
                      <m:sub>
                        <m:r>
                          <a:rPr lang="en-US" b="0" i="1" dirty="0" smtClean="0">
                            <a:latin typeface="Cambria Math"/>
                          </a:rPr>
                          <m:t>h𝑥</m:t>
                        </m:r>
                      </m:sub>
                    </m:sSub>
                    <m:r>
                      <a:rPr lang="en-US" b="0" i="1" dirty="0" smtClean="0">
                        <a:latin typeface="Cambria Math"/>
                      </a:rPr>
                      <m:t>= ?, </m:t>
                    </m:r>
                    <m:sSub>
                      <m:sSubPr>
                        <m:ctrlPr>
                          <a:rPr lang="en-US" b="0" i="1" dirty="0" smtClean="0">
                            <a:latin typeface="Cambria Math" panose="02040503050406030204" pitchFamily="18" charset="0"/>
                          </a:rPr>
                        </m:ctrlPr>
                      </m:sSubPr>
                      <m:e>
                        <m:r>
                          <a:rPr lang="en-US" b="0" i="1" dirty="0" smtClean="0">
                            <a:latin typeface="Cambria Math"/>
                          </a:rPr>
                          <m:t>𝐹</m:t>
                        </m:r>
                      </m:e>
                      <m:sub>
                        <m:r>
                          <a:rPr lang="en-US" b="0" i="1" dirty="0" smtClean="0">
                            <a:latin typeface="Cambria Math"/>
                          </a:rPr>
                          <m:t>h𝑦</m:t>
                        </m:r>
                      </m:sub>
                    </m:sSub>
                    <m:r>
                      <a:rPr lang="en-US" b="0" i="1" dirty="0" smtClean="0">
                        <a:latin typeface="Cambria Math"/>
                      </a:rPr>
                      <m:t>= ? </m:t>
                    </m:r>
                  </m:oMath>
                </a14:m>
                <a:endParaRPr lang="en-US" b="0" dirty="0"/>
              </a:p>
              <a:p>
                <a:endParaRPr lang="en-US" dirty="0"/>
              </a:p>
              <a:p>
                <a14:m>
                  <m:oMath xmlns:m="http://schemas.openxmlformats.org/officeDocument/2006/math">
                    <m:r>
                      <a:rPr lang="en-US" b="0" i="1" smtClean="0">
                        <a:latin typeface="Cambria Math"/>
                      </a:rPr>
                      <m:t>𝑇</m:t>
                    </m:r>
                    <m:r>
                      <a:rPr lang="en-US" b="0" i="1" smtClean="0">
                        <a:latin typeface="Cambria Math"/>
                      </a:rPr>
                      <m:t>=6627 </m:t>
                    </m:r>
                    <m:r>
                      <a:rPr lang="en-US" b="0" i="1" smtClean="0">
                        <a:latin typeface="Cambria Math"/>
                      </a:rPr>
                      <m:t>𝑁</m:t>
                    </m:r>
                  </m:oMath>
                </a14:m>
                <a:endParaRPr lang="en-US" b="0"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h𝑥</m:t>
                        </m:r>
                      </m:sub>
                    </m:sSub>
                    <m:r>
                      <a:rPr lang="en-US" b="0" i="1" smtClean="0">
                        <a:latin typeface="Cambria Math"/>
                      </a:rPr>
                      <m:t>=5739 </m:t>
                    </m:r>
                    <m:r>
                      <a:rPr lang="en-US" b="0" i="1" smtClean="0">
                        <a:latin typeface="Cambria Math"/>
                      </a:rPr>
                      <m:t>𝑁</m:t>
                    </m:r>
                  </m:oMath>
                </a14:m>
                <a:endParaRPr lang="en-US" b="0"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h𝑦</m:t>
                        </m:r>
                      </m:sub>
                    </m:sSub>
                    <m:r>
                      <a:rPr lang="en-US" b="0" i="1" smtClean="0">
                        <a:latin typeface="Cambria Math"/>
                      </a:rPr>
                      <m:t>=5959 </m:t>
                    </m:r>
                    <m:r>
                      <a:rPr lang="en-US" b="0" i="1" smtClean="0">
                        <a:latin typeface="Cambria Math"/>
                      </a:rPr>
                      <m:t>𝑁</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grpSp>
        <p:nvGrpSpPr>
          <p:cNvPr id="5" name="Group 4"/>
          <p:cNvGrpSpPr/>
          <p:nvPr/>
        </p:nvGrpSpPr>
        <p:grpSpPr>
          <a:xfrm>
            <a:off x="4495800" y="2807494"/>
            <a:ext cx="4605338" cy="2336006"/>
            <a:chOff x="3293184" y="3743325"/>
            <a:chExt cx="5807953" cy="3114675"/>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3184" y="3743325"/>
              <a:ext cx="5807953"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86400" y="5791200"/>
              <a:ext cx="5334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004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04-02 Homework</a:t>
            </a:r>
          </a:p>
        </p:txBody>
      </p:sp>
      <p:sp>
        <p:nvSpPr>
          <p:cNvPr id="3" name="Content Placeholder 2"/>
          <p:cNvSpPr>
            <a:spLocks noGrp="1"/>
          </p:cNvSpPr>
          <p:nvPr>
            <p:ph sz="half" idx="1"/>
          </p:nvPr>
        </p:nvSpPr>
        <p:spPr/>
        <p:txBody>
          <a:bodyPr>
            <a:normAutofit/>
          </a:bodyPr>
          <a:lstStyle/>
          <a:p>
            <a:r>
              <a:rPr lang="en-US" sz="2000" dirty="0"/>
              <a:t>Pick a stable position while you apply your knowledge.</a:t>
            </a:r>
          </a:p>
          <a:p>
            <a:endParaRPr lang="en-US" sz="2000" dirty="0"/>
          </a:p>
          <a:p>
            <a:r>
              <a:rPr lang="en-US" sz="2000" dirty="0"/>
              <a:t>Read 9.5, 9.6</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1602051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B0A1-EF15-4759-AAFC-6EEDECA8AB94}"/>
              </a:ext>
            </a:extLst>
          </p:cNvPr>
          <p:cNvSpPr>
            <a:spLocks noGrp="1"/>
          </p:cNvSpPr>
          <p:nvPr>
            <p:ph type="title"/>
          </p:nvPr>
        </p:nvSpPr>
        <p:spPr/>
        <p:txBody>
          <a:bodyPr>
            <a:normAutofit fontScale="90000"/>
          </a:bodyPr>
          <a:lstStyle/>
          <a:p>
            <a:r>
              <a:rPr lang="en-US" dirty="0"/>
              <a:t>04-03 Simple Machines, Muscles, and Joints</a:t>
            </a:r>
          </a:p>
        </p:txBody>
      </p:sp>
      <p:sp>
        <p:nvSpPr>
          <p:cNvPr id="3" name="Text Placeholder 2">
            <a:extLst>
              <a:ext uri="{FF2B5EF4-FFF2-40B4-BE49-F238E27FC236}">
                <a16:creationId xmlns:a16="http://schemas.microsoft.com/office/drawing/2014/main" id="{70751B1E-5544-48EA-B6AF-CC7FBB69240F}"/>
              </a:ext>
            </a:extLst>
          </p:cNvPr>
          <p:cNvSpPr>
            <a:spLocks noGrp="1"/>
          </p:cNvSpPr>
          <p:nvPr>
            <p:ph type="body" idx="1"/>
          </p:nvPr>
        </p:nvSpPr>
        <p:spPr/>
        <p:txBody>
          <a:bodyPr>
            <a:normAutofit lnSpcReduction="10000"/>
          </a:bodyPr>
          <a:lstStyle/>
          <a:p>
            <a:r>
              <a:rPr lang="en-US" dirty="0"/>
              <a:t>In this lesson you will…</a:t>
            </a:r>
          </a:p>
          <a:p>
            <a:r>
              <a:rPr lang="en-US" dirty="0"/>
              <a:t>• Describe different simple machines.</a:t>
            </a:r>
          </a:p>
          <a:p>
            <a:r>
              <a:rPr lang="en-US" dirty="0"/>
              <a:t>• Calculate the mechanical advantage. </a:t>
            </a:r>
          </a:p>
          <a:p>
            <a:r>
              <a:rPr lang="en-US" dirty="0"/>
              <a:t>• Explain the forces exerted by muscles.</a:t>
            </a:r>
          </a:p>
          <a:p>
            <a:r>
              <a:rPr lang="en-US" dirty="0"/>
              <a:t>• State how a bad posture causes back strain.</a:t>
            </a:r>
          </a:p>
          <a:p>
            <a:r>
              <a:rPr lang="en-US" dirty="0"/>
              <a:t>• Discuss the benefits of skeletal muscles attached close to joints.</a:t>
            </a:r>
          </a:p>
          <a:p>
            <a:r>
              <a:rPr lang="en-US" dirty="0"/>
              <a:t>• Discuss various complexities in the real system of muscles, bones, and joints.</a:t>
            </a:r>
          </a:p>
        </p:txBody>
      </p:sp>
    </p:spTree>
    <p:extLst>
      <p:ext uri="{BB962C8B-B14F-4D97-AF65-F5344CB8AC3E}">
        <p14:creationId xmlns:p14="http://schemas.microsoft.com/office/powerpoint/2010/main" val="306226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endParaRPr lang="en-US"/>
          </a:p>
        </p:txBody>
      </p:sp>
      <p:sp>
        <p:nvSpPr>
          <p:cNvPr id="3" name="Content Placeholder 2"/>
          <p:cNvSpPr>
            <a:spLocks noGrp="1"/>
          </p:cNvSpPr>
          <p:nvPr>
            <p:ph sz="quarter" idx="1"/>
          </p:nvPr>
        </p:nvSpPr>
        <p:spPr>
          <a:prstGeom prst="rect">
            <a:avLst/>
          </a:prstGeom>
        </p:spPr>
        <p:txBody>
          <a:bodyPr>
            <a:normAutofit/>
          </a:bodyPr>
          <a:lstStyle/>
          <a:p>
            <a:r>
              <a:rPr lang="en-US" sz="2000" dirty="0"/>
              <a:t>This Slideshow was developed to accompany the textbook</a:t>
            </a:r>
          </a:p>
          <a:p>
            <a:pPr lvl="1"/>
            <a:r>
              <a:rPr lang="en-US" sz="2000" i="1" dirty="0" err="1"/>
              <a:t>OpenStax</a:t>
            </a:r>
            <a:r>
              <a:rPr lang="en-US" sz="2000" i="1" dirty="0"/>
              <a:t> Physics</a:t>
            </a:r>
          </a:p>
          <a:p>
            <a:pPr lvl="2"/>
            <a:r>
              <a:rPr lang="en-US" sz="2000" i="1" dirty="0"/>
              <a:t>Available for free at </a:t>
            </a:r>
            <a:r>
              <a:rPr lang="en-US" sz="2000" i="1" dirty="0">
                <a:hlinkClick r:id="rId3"/>
              </a:rPr>
              <a:t>https://openstaxcollege.org/textbooks/college-physics</a:t>
            </a:r>
            <a:r>
              <a:rPr lang="en-US" sz="2000" i="1" dirty="0"/>
              <a:t> </a:t>
            </a:r>
          </a:p>
          <a:p>
            <a:pPr lvl="1"/>
            <a:r>
              <a:rPr lang="en-US" sz="2000" i="1" dirty="0"/>
              <a:t>By </a:t>
            </a:r>
            <a:r>
              <a:rPr lang="en-US" sz="2000" i="1" dirty="0" err="1"/>
              <a:t>OpenStax</a:t>
            </a:r>
            <a:r>
              <a:rPr lang="en-US" sz="2000" i="1" dirty="0"/>
              <a:t> College and Rice University</a:t>
            </a:r>
          </a:p>
          <a:p>
            <a:pPr lvl="1"/>
            <a:r>
              <a:rPr lang="en-US" sz="2000" i="1" dirty="0"/>
              <a:t>2013 edition</a:t>
            </a:r>
          </a:p>
          <a:p>
            <a:r>
              <a:rPr lang="en-US" sz="2000" dirty="0"/>
              <a:t>Some examples and diagrams are taken from the textbook.</a:t>
            </a:r>
          </a:p>
        </p:txBody>
      </p:sp>
      <p:sp>
        <p:nvSpPr>
          <p:cNvPr id="4" name="Rectangle 3"/>
          <p:cNvSpPr/>
          <p:nvPr/>
        </p:nvSpPr>
        <p:spPr bwMode="auto">
          <a:xfrm>
            <a:off x="4800600" y="4149657"/>
            <a:ext cx="4343400" cy="9906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r>
              <a:rPr lang="en-US" dirty="0"/>
              <a:t>Slides created by </a:t>
            </a:r>
          </a:p>
          <a:p>
            <a:r>
              <a:rPr lang="en-US" dirty="0"/>
              <a:t>Richard Wright, Andrews Academy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hlinkClick r:id="rId4"/>
              </a:rPr>
              <a:t>rwright@andrews.edu</a:t>
            </a:r>
            <a:r>
              <a:rPr kumimoji="0" lang="en-US" sz="1800" b="0" i="0" u="none" strike="noStrike" cap="none" normalizeH="0" baseline="0" dirty="0">
                <a:ln>
                  <a:noFill/>
                </a:ln>
                <a:solidFill>
                  <a:schemeClr val="tx1"/>
                </a:solidFill>
                <a:effectLst/>
                <a:latin typeface="Comic Sans MS" pitchFamily="66" charset="0"/>
              </a:rPr>
              <a:t> </a:t>
            </a:r>
          </a:p>
        </p:txBody>
      </p:sp>
    </p:spTree>
    <p:extLst>
      <p:ext uri="{BB962C8B-B14F-4D97-AF65-F5344CB8AC3E}">
        <p14:creationId xmlns:p14="http://schemas.microsoft.com/office/powerpoint/2010/main" val="148898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04-03 Simple Machines, Muscles, and Joints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Machines make work easier</a:t>
                </a:r>
              </a:p>
              <a:p>
                <a:pPr lvl="1"/>
                <a:r>
                  <a:rPr lang="en-US" dirty="0"/>
                  <a:t>Energy is conserved so same amount of energy with or without machine</a:t>
                </a:r>
              </a:p>
              <a:p>
                <a:endParaRPr lang="en-US" dirty="0"/>
              </a:p>
              <a:p>
                <a:r>
                  <a:rPr lang="en-US" dirty="0"/>
                  <a:t>Mechanical Advantage (MA)</a:t>
                </a:r>
              </a:p>
              <a:p>
                <a:pPr lvl="1"/>
                <a14:m>
                  <m:oMath xmlns:m="http://schemas.openxmlformats.org/officeDocument/2006/math">
                    <m:r>
                      <a:rPr lang="en-US" b="0" i="1" smtClean="0">
                        <a:latin typeface="Cambria Math"/>
                      </a:rPr>
                      <m:t>𝑀𝐴</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𝑜</m:t>
                            </m:r>
                          </m:sub>
                        </m:sSub>
                      </m:num>
                      <m:den>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𝑖</m:t>
                            </m:r>
                          </m:sub>
                        </m:sSub>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000" t="-1348"/>
                </a:stretch>
              </a:blipFill>
            </p:spPr>
            <p:txBody>
              <a:bodyPr/>
              <a:lstStyle/>
              <a:p>
                <a:r>
                  <a:rPr lang="en-US">
                    <a:noFill/>
                  </a:rPr>
                  <a:t> </a:t>
                </a:r>
              </a:p>
            </p:txBody>
          </p:sp>
        </mc:Fallback>
      </mc:AlternateContent>
    </p:spTree>
    <p:extLst>
      <p:ext uri="{BB962C8B-B14F-4D97-AF65-F5344CB8AC3E}">
        <p14:creationId xmlns:p14="http://schemas.microsoft.com/office/powerpoint/2010/main" val="94856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04-03 Simple Machines, Muscles, and Joints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0" y="1200151"/>
                <a:ext cx="4800600" cy="3394472"/>
              </a:xfrm>
            </p:spPr>
            <p:txBody>
              <a:bodyPr>
                <a:normAutofit fontScale="85000" lnSpcReduction="20000"/>
              </a:bodyPr>
              <a:lstStyle/>
              <a:p>
                <a:r>
                  <a:rPr lang="en-US" dirty="0"/>
                  <a:t>Lever</a:t>
                </a:r>
              </a:p>
              <a:p>
                <a:r>
                  <a:rPr lang="en-US" dirty="0"/>
                  <a:t>Uses torques with pivot at N</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𝑖</m:t>
                        </m:r>
                      </m:sub>
                    </m:sSub>
                    <m:sSub>
                      <m:sSubPr>
                        <m:ctrlPr>
                          <a:rPr lang="en-US" b="0" i="1" smtClean="0">
                            <a:latin typeface="Cambria Math" panose="02040503050406030204" pitchFamily="18" charset="0"/>
                          </a:rPr>
                        </m:ctrlPr>
                      </m:sSubPr>
                      <m:e>
                        <m:r>
                          <a:rPr lang="en-US" b="0" i="1" smtClean="0">
                            <a:latin typeface="Cambria Math"/>
                          </a:rPr>
                          <m:t>𝑙</m:t>
                        </m:r>
                      </m:e>
                      <m:sub>
                        <m:r>
                          <a:rPr lang="en-US" b="0" i="1" smtClean="0">
                            <a:latin typeface="Cambria Math"/>
                          </a:rPr>
                          <m:t>𝑖</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𝑜</m:t>
                        </m:r>
                      </m:sub>
                    </m:sSub>
                    <m:sSub>
                      <m:sSubPr>
                        <m:ctrlPr>
                          <a:rPr lang="en-US" b="0" i="1" smtClean="0">
                            <a:latin typeface="Cambria Math" panose="02040503050406030204" pitchFamily="18" charset="0"/>
                          </a:rPr>
                        </m:ctrlPr>
                      </m:sSubPr>
                      <m:e>
                        <m:r>
                          <a:rPr lang="en-US" b="0" i="1" smtClean="0">
                            <a:latin typeface="Cambria Math"/>
                          </a:rPr>
                          <m:t>𝑙</m:t>
                        </m:r>
                      </m:e>
                      <m:sub>
                        <m:r>
                          <a:rPr lang="en-US" b="0" i="1" smtClean="0">
                            <a:latin typeface="Cambria Math"/>
                          </a:rPr>
                          <m:t>𝑜</m:t>
                        </m:r>
                      </m:sub>
                    </m:sSub>
                  </m:oMath>
                </a14:m>
                <a:endParaRPr lang="en-US" b="0" dirty="0"/>
              </a:p>
              <a:p>
                <a14:m>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𝑜</m:t>
                            </m:r>
                          </m:sub>
                        </m:sSub>
                      </m:num>
                      <m:den>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𝑖</m:t>
                            </m:r>
                          </m:sub>
                        </m:sSub>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𝑙</m:t>
                            </m:r>
                          </m:e>
                          <m:sub>
                            <m:r>
                              <a:rPr lang="en-US" b="0" i="1" smtClean="0">
                                <a:latin typeface="Cambria Math"/>
                              </a:rPr>
                              <m:t>𝑖</m:t>
                            </m:r>
                          </m:sub>
                        </m:sSub>
                      </m:num>
                      <m:den>
                        <m:sSub>
                          <m:sSubPr>
                            <m:ctrlPr>
                              <a:rPr lang="en-US" b="0" i="1" smtClean="0">
                                <a:latin typeface="Cambria Math" panose="02040503050406030204" pitchFamily="18" charset="0"/>
                              </a:rPr>
                            </m:ctrlPr>
                          </m:sSubPr>
                          <m:e>
                            <m:r>
                              <a:rPr lang="en-US" b="0" i="1" smtClean="0">
                                <a:latin typeface="Cambria Math"/>
                              </a:rPr>
                              <m:t>𝑙</m:t>
                            </m:r>
                          </m:e>
                          <m:sub>
                            <m:r>
                              <a:rPr lang="en-US" b="0" i="1" smtClean="0">
                                <a:latin typeface="Cambria Math"/>
                              </a:rPr>
                              <m:t>𝑜</m:t>
                            </m:r>
                          </m:sub>
                        </m:sSub>
                      </m:den>
                    </m:f>
                  </m:oMath>
                </a14:m>
                <a:endParaRPr lang="en-US" b="0" dirty="0"/>
              </a:p>
              <a:p>
                <a:r>
                  <a:rPr lang="en-US" dirty="0"/>
                  <a:t>When F </a:t>
                </a:r>
                <a14:m>
                  <m:oMath xmlns:m="http://schemas.openxmlformats.org/officeDocument/2006/math">
                    <m:r>
                      <a:rPr lang="en-US" b="0" i="1" smtClean="0">
                        <a:latin typeface="Cambria Math"/>
                      </a:rPr>
                      <m:t>↑</m:t>
                    </m:r>
                  </m:oMath>
                </a14:m>
                <a:r>
                  <a:rPr lang="en-US" dirty="0"/>
                  <a:t>, </a:t>
                </a:r>
                <a14:m>
                  <m:oMath xmlns:m="http://schemas.openxmlformats.org/officeDocument/2006/math">
                    <m:r>
                      <a:rPr lang="en-US" b="0" i="1" smtClean="0">
                        <a:latin typeface="Cambria Math"/>
                      </a:rPr>
                      <m:t>𝑙</m:t>
                    </m:r>
                    <m:r>
                      <a:rPr lang="en-US" b="0" i="1" smtClean="0">
                        <a:latin typeface="Cambria Math"/>
                      </a:rPr>
                      <m:t>↓</m:t>
                    </m:r>
                  </m:oMath>
                </a14:m>
                <a:endParaRPr lang="en-US" dirty="0"/>
              </a:p>
              <a:p>
                <a:endParaRPr lang="en-US" dirty="0"/>
              </a:p>
              <a:p>
                <a14:m>
                  <m:oMath xmlns:m="http://schemas.openxmlformats.org/officeDocument/2006/math">
                    <m:r>
                      <a:rPr lang="en-US" b="0" i="1" smtClean="0">
                        <a:latin typeface="Cambria Math"/>
                      </a:rPr>
                      <m:t>𝑀𝐴</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𝑜</m:t>
                            </m:r>
                          </m:sub>
                        </m:sSub>
                      </m:num>
                      <m:den>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𝑖</m:t>
                            </m:r>
                          </m:sub>
                        </m:sSub>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sub>
                        </m:sSub>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𝑜</m:t>
                            </m:r>
                          </m:sub>
                        </m:sSub>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0" y="1600200"/>
                <a:ext cx="4800600" cy="4525963"/>
              </a:xfrm>
              <a:blipFill rotWithShape="1">
                <a:blip r:embed="rId3"/>
                <a:stretch>
                  <a:fillRect l="-1904" t="-1348" r="-2284"/>
                </a:stretch>
              </a:blipFill>
            </p:spPr>
            <p:txBody>
              <a:bodyPr/>
              <a:lstStyle/>
              <a:p>
                <a:r>
                  <a:rPr lang="en-US">
                    <a:noFill/>
                  </a:rPr>
                  <a:t> </a:t>
                </a:r>
              </a:p>
            </p:txBody>
          </p:sp>
        </mc:Fallback>
      </mc:AlternateContent>
      <p:pic>
        <p:nvPicPr>
          <p:cNvPr id="7"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53012" y="1428751"/>
            <a:ext cx="4110038" cy="3303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94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04-03 Simple Machines, Muscles, and Joints</a:t>
            </a:r>
          </a:p>
        </p:txBody>
      </p:sp>
      <p:sp>
        <p:nvSpPr>
          <p:cNvPr id="3" name="Content Placeholder 2"/>
          <p:cNvSpPr>
            <a:spLocks noGrp="1"/>
          </p:cNvSpPr>
          <p:nvPr>
            <p:ph sz="half" idx="1"/>
          </p:nvPr>
        </p:nvSpPr>
        <p:spPr>
          <a:xfrm>
            <a:off x="-1" y="1200150"/>
            <a:ext cx="5010745" cy="3943350"/>
          </a:xfrm>
        </p:spPr>
        <p:txBody>
          <a:bodyPr>
            <a:normAutofit fontScale="85000" lnSpcReduction="20000"/>
          </a:bodyPr>
          <a:lstStyle/>
          <a:p>
            <a:r>
              <a:rPr lang="en-US" dirty="0"/>
              <a:t>Other simple machines</a:t>
            </a:r>
          </a:p>
          <a:p>
            <a:r>
              <a:rPr lang="en-US" dirty="0"/>
              <a:t>Wheel and Axle</a:t>
            </a:r>
          </a:p>
          <a:p>
            <a:pPr lvl="1"/>
            <a:r>
              <a:rPr lang="en-US" dirty="0"/>
              <a:t>Lever</a:t>
            </a:r>
          </a:p>
          <a:p>
            <a:r>
              <a:rPr lang="en-US" dirty="0"/>
              <a:t>Inclined Plane</a:t>
            </a:r>
          </a:p>
          <a:p>
            <a:pPr lvl="1"/>
            <a:r>
              <a:rPr lang="en-US" dirty="0"/>
              <a:t>Ramp – less force to slide up, but longer distance</a:t>
            </a:r>
          </a:p>
          <a:p>
            <a:r>
              <a:rPr lang="en-US" dirty="0"/>
              <a:t>Screw</a:t>
            </a:r>
          </a:p>
          <a:p>
            <a:pPr lvl="1"/>
            <a:r>
              <a:rPr lang="en-US" dirty="0"/>
              <a:t>Inclined plane wrapped around a shaft</a:t>
            </a:r>
          </a:p>
          <a:p>
            <a:r>
              <a:rPr lang="en-US" dirty="0"/>
              <a:t>Wedge</a:t>
            </a:r>
          </a:p>
          <a:p>
            <a:pPr lvl="1"/>
            <a:r>
              <a:rPr lang="en-US" dirty="0"/>
              <a:t>Two inclined planes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3218"/>
          <a:stretch/>
        </p:blipFill>
        <p:spPr bwMode="auto">
          <a:xfrm>
            <a:off x="5010746" y="0"/>
            <a:ext cx="415230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69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04-03 Simple Machines, Muscles, and Joints</a:t>
            </a:r>
          </a:p>
        </p:txBody>
      </p:sp>
      <p:sp>
        <p:nvSpPr>
          <p:cNvPr id="3" name="Content Placeholder 2"/>
          <p:cNvSpPr>
            <a:spLocks noGrp="1"/>
          </p:cNvSpPr>
          <p:nvPr>
            <p:ph sz="half" idx="1"/>
          </p:nvPr>
        </p:nvSpPr>
        <p:spPr>
          <a:xfrm>
            <a:off x="0" y="1200151"/>
            <a:ext cx="3886200" cy="3394472"/>
          </a:xfrm>
        </p:spPr>
        <p:txBody>
          <a:bodyPr/>
          <a:lstStyle/>
          <a:p>
            <a:r>
              <a:rPr lang="en-US" dirty="0"/>
              <a:t>Pulley</a:t>
            </a:r>
          </a:p>
          <a:p>
            <a:pPr lvl="1"/>
            <a:r>
              <a:rPr lang="en-US" dirty="0"/>
              <a:t>Grooved wheel</a:t>
            </a:r>
          </a:p>
          <a:p>
            <a:pPr lvl="1"/>
            <a:r>
              <a:rPr lang="en-US" dirty="0"/>
              <a:t>Changed direction of force</a:t>
            </a:r>
          </a:p>
          <a:p>
            <a:pPr lvl="1"/>
            <a:r>
              <a:rPr lang="en-US" dirty="0"/>
              <a:t>In combination, can decrease force</a:t>
            </a:r>
          </a:p>
        </p:txBody>
      </p:sp>
      <p:pic>
        <p:nvPicPr>
          <p:cNvPr id="6"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29927"/>
          <a:stretch/>
        </p:blipFill>
        <p:spPr bwMode="auto">
          <a:xfrm>
            <a:off x="4191000" y="1085850"/>
            <a:ext cx="4953001"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100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04-03 Simple Machines, Muscles, and Joints</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lstStyle/>
              <a:p>
                <a:r>
                  <a:rPr lang="en-US" dirty="0"/>
                  <a:t>What is the mechanical advantage of the inclined plane? </a:t>
                </a:r>
              </a:p>
              <a:p>
                <a:r>
                  <a:rPr lang="en-US" dirty="0"/>
                  <a:t>MA = 10</a:t>
                </a:r>
              </a:p>
              <a:p>
                <a:endParaRPr lang="en-US" dirty="0"/>
              </a:p>
              <a:p>
                <a:r>
                  <a:rPr lang="en-US" dirty="0"/>
                  <a:t>What is the weight of the cart assuming no friction?</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𝑜</m:t>
                        </m:r>
                      </m:sub>
                    </m:sSub>
                    <m:r>
                      <a:rPr lang="en-US" b="0" i="1" smtClean="0">
                        <a:latin typeface="Cambria Math"/>
                      </a:rPr>
                      <m:t>=500</m:t>
                    </m:r>
                  </m:oMath>
                </a14:m>
                <a:r>
                  <a:rPr lang="en-US" dirty="0"/>
                  <a:t> N</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rotWithShape="1">
                <a:blip r:embed="rId3"/>
                <a:stretch>
                  <a:fillRect l="-1000" t="-1348" r="-400"/>
                </a:stretch>
              </a:blipFill>
            </p:spPr>
            <p:txBody>
              <a:bodyPr/>
              <a:lstStyle/>
              <a:p>
                <a:r>
                  <a:rPr lang="en-US">
                    <a:noFill/>
                  </a:rPr>
                  <a:t> </a:t>
                </a:r>
              </a:p>
            </p:txBody>
          </p:sp>
        </mc:Fallback>
      </mc:AlternateContent>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5810" b="23452"/>
          <a:stretch/>
        </p:blipFill>
        <p:spPr bwMode="auto">
          <a:xfrm>
            <a:off x="4648200" y="3281011"/>
            <a:ext cx="4495800" cy="186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04-03 Simple Machines, Muscles, and Joints</a:t>
            </a:r>
          </a:p>
        </p:txBody>
      </p:sp>
      <p:sp>
        <p:nvSpPr>
          <p:cNvPr id="3" name="Content Placeholder 2"/>
          <p:cNvSpPr>
            <a:spLocks noGrp="1"/>
          </p:cNvSpPr>
          <p:nvPr>
            <p:ph sz="half" idx="1"/>
          </p:nvPr>
        </p:nvSpPr>
        <p:spPr/>
        <p:txBody>
          <a:bodyPr>
            <a:normAutofit fontScale="85000" lnSpcReduction="20000"/>
          </a:bodyPr>
          <a:lstStyle/>
          <a:p>
            <a:r>
              <a:rPr lang="en-US" dirty="0"/>
              <a:t>Muscles only contract, so they come in pairs</a:t>
            </a:r>
          </a:p>
          <a:p>
            <a:r>
              <a:rPr lang="en-US" dirty="0"/>
              <a:t>Muscles are attached to bones close to the joints using tendons</a:t>
            </a:r>
          </a:p>
          <a:p>
            <a:r>
              <a:rPr lang="en-US" dirty="0"/>
              <a:t>This makes the muscles supply larger force than is lifted</a:t>
            </a:r>
          </a:p>
          <a:p>
            <a:r>
              <a:rPr lang="en-US" dirty="0"/>
              <a:t>Input force &gt; output force</a:t>
            </a:r>
          </a:p>
          <a:p>
            <a:r>
              <a:rPr lang="en-US" dirty="0"/>
              <a:t>MA &lt; 1</a:t>
            </a:r>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06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orques in Body - Track runner breaks his leg during 100m sprin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474" y="-7428"/>
            <a:ext cx="9157474" cy="5150928"/>
          </a:xfrm>
        </p:spPr>
      </p:pic>
    </p:spTree>
    <p:extLst>
      <p:ext uri="{BB962C8B-B14F-4D97-AF65-F5344CB8AC3E}">
        <p14:creationId xmlns:p14="http://schemas.microsoft.com/office/powerpoint/2010/main" val="723888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04-03 Homework</a:t>
            </a:r>
          </a:p>
        </p:txBody>
      </p:sp>
      <p:sp>
        <p:nvSpPr>
          <p:cNvPr id="3" name="Content Placeholder 2"/>
          <p:cNvSpPr>
            <a:spLocks noGrp="1"/>
          </p:cNvSpPr>
          <p:nvPr>
            <p:ph sz="half" idx="1"/>
          </p:nvPr>
        </p:nvSpPr>
        <p:spPr/>
        <p:txBody>
          <a:bodyPr>
            <a:normAutofit/>
          </a:bodyPr>
          <a:lstStyle/>
          <a:p>
            <a:r>
              <a:rPr lang="en-US" sz="2000" dirty="0"/>
              <a:t>Machines can’t help you much here, exercise your mental muscles instead</a:t>
            </a:r>
          </a:p>
          <a:p>
            <a:endParaRPr lang="en-US" sz="2000" dirty="0"/>
          </a:p>
          <a:p>
            <a:r>
              <a:rPr lang="en-US" sz="2000" dirty="0"/>
              <a:t>Read 10.1, 10.2</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1750488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16E3-C14C-4EBE-8541-7F9A58D79FA4}"/>
              </a:ext>
            </a:extLst>
          </p:cNvPr>
          <p:cNvSpPr>
            <a:spLocks noGrp="1"/>
          </p:cNvSpPr>
          <p:nvPr>
            <p:ph type="title"/>
          </p:nvPr>
        </p:nvSpPr>
        <p:spPr/>
        <p:txBody>
          <a:bodyPr>
            <a:normAutofit fontScale="90000"/>
          </a:bodyPr>
          <a:lstStyle/>
          <a:p>
            <a:r>
              <a:rPr lang="en-US" dirty="0"/>
              <a:t>04-04 Kinematics of Rotational Motion</a:t>
            </a:r>
          </a:p>
        </p:txBody>
      </p:sp>
      <p:sp>
        <p:nvSpPr>
          <p:cNvPr id="3" name="Text Placeholder 2">
            <a:extLst>
              <a:ext uri="{FF2B5EF4-FFF2-40B4-BE49-F238E27FC236}">
                <a16:creationId xmlns:a16="http://schemas.microsoft.com/office/drawing/2014/main" id="{F9BF5FEC-AD28-4338-B372-BAEF194BA8F7}"/>
              </a:ext>
            </a:extLst>
          </p:cNvPr>
          <p:cNvSpPr>
            <a:spLocks noGrp="1"/>
          </p:cNvSpPr>
          <p:nvPr>
            <p:ph type="body" idx="1"/>
          </p:nvPr>
        </p:nvSpPr>
        <p:spPr/>
        <p:txBody>
          <a:bodyPr>
            <a:normAutofit fontScale="92500" lnSpcReduction="10000"/>
          </a:bodyPr>
          <a:lstStyle/>
          <a:p>
            <a:r>
              <a:rPr lang="en-US" dirty="0"/>
              <a:t>In this lesson you will…</a:t>
            </a:r>
          </a:p>
          <a:p>
            <a:r>
              <a:rPr lang="en-US" dirty="0"/>
              <a:t>• Describe uniform circular motion.</a:t>
            </a:r>
          </a:p>
          <a:p>
            <a:r>
              <a:rPr lang="en-US" dirty="0"/>
              <a:t>• Explain non-uniform circular motion.</a:t>
            </a:r>
          </a:p>
          <a:p>
            <a:r>
              <a:rPr lang="en-US" dirty="0"/>
              <a:t>• Calculate angular acceleration of an object.</a:t>
            </a:r>
          </a:p>
          <a:p>
            <a:r>
              <a:rPr lang="en-US" dirty="0"/>
              <a:t>• Observe the link between linear and angular acceleration.</a:t>
            </a:r>
          </a:p>
          <a:p>
            <a:r>
              <a:rPr lang="en-US" dirty="0"/>
              <a:t>• Observe the kinematics of rotational motion.</a:t>
            </a:r>
          </a:p>
          <a:p>
            <a:r>
              <a:rPr lang="en-US" dirty="0"/>
              <a:t>• Derive rotational kinematic equations.</a:t>
            </a:r>
          </a:p>
          <a:p>
            <a:r>
              <a:rPr lang="en-US" dirty="0"/>
              <a:t>• Evaluate problem solving strategies for rotational kinematics.</a:t>
            </a:r>
          </a:p>
        </p:txBody>
      </p:sp>
    </p:spTree>
    <p:extLst>
      <p:ext uri="{BB962C8B-B14F-4D97-AF65-F5344CB8AC3E}">
        <p14:creationId xmlns:p14="http://schemas.microsoft.com/office/powerpoint/2010/main" val="995754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04-04 Kinematics of Rotational Motion</a:t>
            </a:r>
          </a:p>
        </p:txBody>
      </p:sp>
      <p:sp>
        <p:nvSpPr>
          <p:cNvPr id="3" name="Content Placeholder 2"/>
          <p:cNvSpPr>
            <a:spLocks noGrp="1"/>
          </p:cNvSpPr>
          <p:nvPr>
            <p:ph sz="half" idx="1"/>
          </p:nvPr>
        </p:nvSpPr>
        <p:spPr/>
        <p:txBody>
          <a:bodyPr>
            <a:normAutofit fontScale="77500" lnSpcReduction="20000"/>
          </a:bodyPr>
          <a:lstStyle/>
          <a:p>
            <a:r>
              <a:rPr lang="en-US" dirty="0"/>
              <a:t>Rotational motion</a:t>
            </a:r>
          </a:p>
          <a:p>
            <a:r>
              <a:rPr lang="en-US" dirty="0"/>
              <a:t>Describes spinning motion</a:t>
            </a:r>
          </a:p>
        </p:txBody>
      </p:sp>
      <mc:AlternateContent xmlns:mc="http://schemas.openxmlformats.org/markup-compatibility/2006" xmlns:a14="http://schemas.microsoft.com/office/drawing/2010/main">
        <mc:Choice Requires="a14">
          <p:sp>
            <p:nvSpPr>
              <p:cNvPr id="5" name="Content Placeholder 4"/>
              <p:cNvSpPr>
                <a:spLocks noGrp="1"/>
              </p:cNvSpPr>
              <p:nvPr>
                <p:ph sz="half" idx="2"/>
              </p:nvPr>
            </p:nvSpPr>
            <p:spPr/>
            <p:txBody>
              <a:bodyPr>
                <a:normAutofit fontScale="77500" lnSpcReduction="20000"/>
              </a:bodyPr>
              <a:lstStyle/>
              <a:p>
                <a14:m>
                  <m:oMath xmlns:m="http://schemas.openxmlformats.org/officeDocument/2006/math">
                    <m:r>
                      <a:rPr lang="en-US" i="1">
                        <a:latin typeface="Cambria Math"/>
                      </a:rPr>
                      <m:t>𝜃</m:t>
                    </m:r>
                  </m:oMath>
                </a14:m>
                <a:r>
                  <a:rPr lang="en-US" dirty="0"/>
                  <a:t> is like x</a:t>
                </a:r>
              </a:p>
              <a:p>
                <a:pPr lvl="1"/>
                <a14:m>
                  <m:oMath xmlns:m="http://schemas.openxmlformats.org/officeDocument/2006/math">
                    <m:r>
                      <a:rPr lang="en-US" i="1">
                        <a:latin typeface="Cambria Math"/>
                      </a:rPr>
                      <m:t>𝑥</m:t>
                    </m:r>
                    <m:r>
                      <a:rPr lang="en-US" i="1">
                        <a:latin typeface="Cambria Math"/>
                      </a:rPr>
                      <m:t>=</m:t>
                    </m:r>
                    <m:r>
                      <a:rPr lang="en-US" i="1">
                        <a:latin typeface="Cambria Math"/>
                      </a:rPr>
                      <m:t>𝑟</m:t>
                    </m:r>
                    <m:r>
                      <a:rPr lang="en-US" i="1">
                        <a:latin typeface="Cambria Math"/>
                      </a:rPr>
                      <m:t>𝜃</m:t>
                    </m:r>
                  </m:oMath>
                </a14:m>
                <a:r>
                  <a:rPr lang="en-US" dirty="0"/>
                  <a:t> </a:t>
                </a:r>
                <a:r>
                  <a:rPr lang="en-US" dirty="0">
                    <a:sym typeface="Wingdings" pitchFamily="2" charset="2"/>
                  </a:rPr>
                  <a:t> position</a:t>
                </a:r>
                <a:endParaRPr lang="en-US" dirty="0"/>
              </a:p>
              <a:p>
                <a14:m>
                  <m:oMath xmlns:m="http://schemas.openxmlformats.org/officeDocument/2006/math">
                    <m:r>
                      <a:rPr lang="en-US" i="1">
                        <a:latin typeface="Cambria Math"/>
                      </a:rPr>
                      <m:t>𝜔</m:t>
                    </m:r>
                  </m:oMath>
                </a14:m>
                <a:r>
                  <a:rPr lang="en-US" dirty="0"/>
                  <a:t> is like v</a:t>
                </a:r>
              </a:p>
              <a:p>
                <a:pPr lvl="1"/>
                <a14:m>
                  <m:oMath xmlns:m="http://schemas.openxmlformats.org/officeDocument/2006/math">
                    <m:r>
                      <a:rPr lang="en-US" i="1">
                        <a:latin typeface="Cambria Math"/>
                      </a:rPr>
                      <m:t>𝜔</m:t>
                    </m:r>
                    <m:r>
                      <a:rPr lang="en-US" i="1">
                        <a:latin typeface="Cambria Math"/>
                      </a:rPr>
                      <m:t>=</m:t>
                    </m:r>
                    <m:f>
                      <m:fPr>
                        <m:ctrlPr>
                          <a:rPr lang="en-US" i="1">
                            <a:latin typeface="Cambria Math" panose="02040503050406030204" pitchFamily="18" charset="0"/>
                          </a:rPr>
                        </m:ctrlPr>
                      </m:fPr>
                      <m:num>
                        <m:r>
                          <m:rPr>
                            <m:sty m:val="p"/>
                          </m:rPr>
                          <a:rPr lang="en-US">
                            <a:latin typeface="Cambria Math"/>
                          </a:rPr>
                          <m:t>Δ</m:t>
                        </m:r>
                        <m:r>
                          <a:rPr lang="en-US" i="1">
                            <a:latin typeface="Cambria Math"/>
                          </a:rPr>
                          <m:t>𝜃</m:t>
                        </m:r>
                      </m:num>
                      <m:den>
                        <m:r>
                          <m:rPr>
                            <m:sty m:val="p"/>
                          </m:rPr>
                          <a:rPr lang="en-US">
                            <a:latin typeface="Cambria Math"/>
                          </a:rPr>
                          <m:t>Δ</m:t>
                        </m:r>
                        <m:r>
                          <a:rPr lang="en-US" i="1">
                            <a:latin typeface="Cambria Math"/>
                          </a:rPr>
                          <m:t>𝑡</m:t>
                        </m:r>
                      </m:den>
                    </m:f>
                  </m:oMath>
                </a14:m>
                <a:endParaRPr lang="en-US" dirty="0"/>
              </a:p>
              <a:p>
                <a:pPr lvl="1"/>
                <a14:m>
                  <m:oMath xmlns:m="http://schemas.openxmlformats.org/officeDocument/2006/math">
                    <m:r>
                      <a:rPr lang="en-US" i="1">
                        <a:latin typeface="Cambria Math"/>
                      </a:rPr>
                      <m:t>𝑣</m:t>
                    </m:r>
                    <m:r>
                      <a:rPr lang="en-US" i="1">
                        <a:latin typeface="Cambria Math"/>
                      </a:rPr>
                      <m:t>=</m:t>
                    </m:r>
                    <m:r>
                      <a:rPr lang="en-US" i="1">
                        <a:latin typeface="Cambria Math"/>
                      </a:rPr>
                      <m:t>𝑟</m:t>
                    </m:r>
                    <m:r>
                      <a:rPr lang="en-US" i="1">
                        <a:latin typeface="Cambria Math"/>
                      </a:rPr>
                      <m:t>𝜔</m:t>
                    </m:r>
                  </m:oMath>
                </a14:m>
                <a:r>
                  <a:rPr lang="en-US" dirty="0"/>
                  <a:t> </a:t>
                </a:r>
                <a:r>
                  <a:rPr lang="en-US" dirty="0">
                    <a:sym typeface="Wingdings" pitchFamily="2" charset="2"/>
                  </a:rPr>
                  <a:t> velocity</a:t>
                </a:r>
              </a:p>
              <a:p>
                <a14:m>
                  <m:oMath xmlns:m="http://schemas.openxmlformats.org/officeDocument/2006/math">
                    <m:r>
                      <a:rPr lang="en-US" i="1">
                        <a:latin typeface="Cambria Math"/>
                      </a:rPr>
                      <m:t>𝛼</m:t>
                    </m:r>
                  </m:oMath>
                </a14:m>
                <a:r>
                  <a:rPr lang="en-US" dirty="0"/>
                  <a:t> is like a</a:t>
                </a:r>
              </a:p>
              <a:p>
                <a:pPr lvl="1"/>
                <a14:m>
                  <m:oMath xmlns:m="http://schemas.openxmlformats.org/officeDocument/2006/math">
                    <m:r>
                      <a:rPr lang="en-US" i="1">
                        <a:latin typeface="Cambria Math"/>
                      </a:rPr>
                      <m:t>𝛼</m:t>
                    </m:r>
                    <m:r>
                      <a:rPr lang="en-US" i="1">
                        <a:latin typeface="Cambria Math"/>
                      </a:rPr>
                      <m:t>=</m:t>
                    </m:r>
                    <m:f>
                      <m:fPr>
                        <m:ctrlPr>
                          <a:rPr lang="en-US" i="1">
                            <a:latin typeface="Cambria Math" panose="02040503050406030204" pitchFamily="18" charset="0"/>
                          </a:rPr>
                        </m:ctrlPr>
                      </m:fPr>
                      <m:num>
                        <m:r>
                          <m:rPr>
                            <m:sty m:val="p"/>
                          </m:rPr>
                          <a:rPr lang="en-US">
                            <a:latin typeface="Cambria Math"/>
                          </a:rPr>
                          <m:t>Δ</m:t>
                        </m:r>
                        <m:r>
                          <a:rPr lang="en-US" i="1">
                            <a:latin typeface="Cambria Math"/>
                          </a:rPr>
                          <m:t>𝜔</m:t>
                        </m:r>
                      </m:num>
                      <m:den>
                        <m:r>
                          <m:rPr>
                            <m:sty m:val="p"/>
                          </m:rPr>
                          <a:rPr lang="en-US">
                            <a:latin typeface="Cambria Math"/>
                          </a:rPr>
                          <m:t>Δ</m:t>
                        </m:r>
                        <m:r>
                          <a:rPr lang="en-US" i="1">
                            <a:latin typeface="Cambria Math"/>
                          </a:rPr>
                          <m:t>𝑡</m:t>
                        </m:r>
                      </m:den>
                    </m:f>
                  </m:oMath>
                </a14:m>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a:rPr>
                          <m:t>𝑎</m:t>
                        </m:r>
                      </m:e>
                      <m:sub>
                        <m:r>
                          <a:rPr lang="en-US" i="1">
                            <a:latin typeface="Cambria Math"/>
                          </a:rPr>
                          <m:t>𝑡</m:t>
                        </m:r>
                      </m:sub>
                    </m:sSub>
                    <m:r>
                      <a:rPr lang="en-US" i="1">
                        <a:latin typeface="Cambria Math"/>
                      </a:rPr>
                      <m:t>=</m:t>
                    </m:r>
                    <m:r>
                      <a:rPr lang="en-US" i="1">
                        <a:latin typeface="Cambria Math"/>
                      </a:rPr>
                      <m:t>𝑟</m:t>
                    </m:r>
                    <m:r>
                      <a:rPr lang="en-US" i="1">
                        <a:latin typeface="Cambria Math"/>
                      </a:rPr>
                      <m:t>𝛼</m:t>
                    </m:r>
                  </m:oMath>
                </a14:m>
                <a:r>
                  <a:rPr lang="en-US" dirty="0"/>
                  <a:t> </a:t>
                </a:r>
                <a:r>
                  <a:rPr lang="en-US" dirty="0">
                    <a:sym typeface="Wingdings" pitchFamily="2" charset="2"/>
                  </a:rPr>
                  <a:t> acceleration</a:t>
                </a:r>
                <a:endParaRPr lang="en-US" dirty="0"/>
              </a:p>
              <a:p>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half" idx="2"/>
              </p:nvPr>
            </p:nvSpPr>
            <p:spPr>
              <a:blipFill rotWithShape="1">
                <a:blip r:embed="rId3"/>
                <a:stretch>
                  <a:fillRect t="-1213"/>
                </a:stretch>
              </a:blipFill>
            </p:spPr>
            <p:txBody>
              <a:bodyPr/>
              <a:lstStyle/>
              <a:p>
                <a:r>
                  <a:rPr lang="en-US">
                    <a:noFill/>
                  </a:rPr>
                  <a:t> </a:t>
                </a:r>
              </a:p>
            </p:txBody>
          </p:sp>
        </mc:Fallback>
      </mc:AlternateContent>
    </p:spTree>
    <p:extLst>
      <p:ext uri="{BB962C8B-B14F-4D97-AF65-F5344CB8AC3E}">
        <p14:creationId xmlns:p14="http://schemas.microsoft.com/office/powerpoint/2010/main" val="61132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8448-D479-4FD3-9000-4FDD962B9B3F}"/>
              </a:ext>
            </a:extLst>
          </p:cNvPr>
          <p:cNvSpPr>
            <a:spLocks noGrp="1"/>
          </p:cNvSpPr>
          <p:nvPr>
            <p:ph type="title"/>
          </p:nvPr>
        </p:nvSpPr>
        <p:spPr/>
        <p:txBody>
          <a:bodyPr/>
          <a:lstStyle/>
          <a:p>
            <a:r>
              <a:rPr lang="en-US" dirty="0"/>
              <a:t>04-01 Equilibrium</a:t>
            </a:r>
          </a:p>
        </p:txBody>
      </p:sp>
      <p:sp>
        <p:nvSpPr>
          <p:cNvPr id="3" name="Text Placeholder 2">
            <a:extLst>
              <a:ext uri="{FF2B5EF4-FFF2-40B4-BE49-F238E27FC236}">
                <a16:creationId xmlns:a16="http://schemas.microsoft.com/office/drawing/2014/main" id="{A7EF23B4-D61C-4BC3-8EB2-9A5D76A21BD8}"/>
              </a:ext>
            </a:extLst>
          </p:cNvPr>
          <p:cNvSpPr>
            <a:spLocks noGrp="1"/>
          </p:cNvSpPr>
          <p:nvPr>
            <p:ph type="body" idx="1"/>
          </p:nvPr>
        </p:nvSpPr>
        <p:spPr/>
        <p:txBody>
          <a:bodyPr>
            <a:normAutofit/>
          </a:bodyPr>
          <a:lstStyle/>
          <a:p>
            <a:r>
              <a:rPr lang="en-US" dirty="0"/>
              <a:t>In this lesson you will…</a:t>
            </a:r>
          </a:p>
          <a:p>
            <a:r>
              <a:rPr lang="en-US" dirty="0"/>
              <a:t>• State the first condition of equilibrium.</a:t>
            </a:r>
          </a:p>
          <a:p>
            <a:r>
              <a:rPr lang="en-US" dirty="0"/>
              <a:t>• Explain static equilibrium.</a:t>
            </a:r>
          </a:p>
          <a:p>
            <a:r>
              <a:rPr lang="en-US" dirty="0"/>
              <a:t>• Explain dynamic equilibrium. </a:t>
            </a:r>
          </a:p>
          <a:p>
            <a:r>
              <a:rPr lang="en-US" dirty="0"/>
              <a:t>• State the second condition that is necessary to achieve equilibrium.</a:t>
            </a:r>
          </a:p>
          <a:p>
            <a:r>
              <a:rPr lang="en-US" dirty="0"/>
              <a:t>• Explain torque and the factors on which it depends.</a:t>
            </a:r>
          </a:p>
          <a:p>
            <a:r>
              <a:rPr lang="en-US" dirty="0"/>
              <a:t>• Describe the role of torque in rotational mechanics.</a:t>
            </a:r>
          </a:p>
        </p:txBody>
      </p:sp>
    </p:spTree>
    <p:extLst>
      <p:ext uri="{BB962C8B-B14F-4D97-AF65-F5344CB8AC3E}">
        <p14:creationId xmlns:p14="http://schemas.microsoft.com/office/powerpoint/2010/main" val="825325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04-04 Kinematics of Rotational Motion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92500" lnSpcReduction="20000"/>
              </a:bodyPr>
              <a:lstStyle/>
              <a:p>
                <a:r>
                  <a:rPr lang="en-US" dirty="0"/>
                  <a:t>Two components to acceleration</a:t>
                </a:r>
              </a:p>
              <a:p>
                <a:pPr lvl="1"/>
                <a:r>
                  <a:rPr lang="en-US" dirty="0"/>
                  <a:t>Centripetal</a:t>
                </a:r>
              </a:p>
              <a:p>
                <a:pPr lvl="2"/>
                <a:r>
                  <a:rPr lang="en-US" dirty="0"/>
                  <a:t>Toward center</a:t>
                </a:r>
              </a:p>
              <a:p>
                <a:pPr lvl="2"/>
                <a:r>
                  <a:rPr lang="en-US" dirty="0"/>
                  <a:t>Changes direction only since perpendicular to </a:t>
                </a:r>
                <a:r>
                  <a:rPr lang="en-US" i="1" dirty="0"/>
                  <a:t>v</a:t>
                </a:r>
                <a:endParaRPr lang="en-US"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𝑐</m:t>
                        </m:r>
                      </m:sub>
                    </m:sSub>
                    <m:r>
                      <a:rPr lang="en-US" b="0" i="1" smtClean="0">
                        <a:latin typeface="Cambria Math"/>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num>
                      <m:den>
                        <m:r>
                          <a:rPr lang="en-US" b="0" i="1" smtClean="0">
                            <a:latin typeface="Cambria Math"/>
                          </a:rPr>
                          <m:t>𝑟</m:t>
                        </m:r>
                      </m:den>
                    </m:f>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2033" t="-1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92500" lnSpcReduction="20000"/>
              </a:bodyPr>
              <a:lstStyle/>
              <a:p>
                <a:r>
                  <a:rPr lang="en-US" dirty="0" err="1"/>
                  <a:t>Tangental</a:t>
                </a:r>
                <a:r>
                  <a:rPr lang="en-US" dirty="0"/>
                  <a:t> (linear)</a:t>
                </a:r>
              </a:p>
              <a:p>
                <a:pPr lvl="1"/>
                <a:r>
                  <a:rPr lang="en-US" dirty="0"/>
                  <a:t>Tangent to circle</a:t>
                </a:r>
              </a:p>
              <a:p>
                <a:pPr lvl="1"/>
                <a:r>
                  <a:rPr lang="en-US" dirty="0"/>
                  <a:t>Changes speed only since parallel to </a:t>
                </a:r>
                <a:r>
                  <a:rPr lang="en-US" i="1" dirty="0"/>
                  <a:t>v</a:t>
                </a:r>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𝑡</m:t>
                        </m:r>
                      </m:sub>
                    </m:sSub>
                    <m:r>
                      <a:rPr lang="en-US" b="0" i="1" smtClean="0">
                        <a:latin typeface="Cambria Math"/>
                      </a:rPr>
                      <m:t>=</m:t>
                    </m:r>
                    <m:r>
                      <a:rPr lang="en-US" b="0" i="1" smtClean="0">
                        <a:latin typeface="Cambria Math"/>
                      </a:rPr>
                      <m:t>𝑟</m:t>
                    </m:r>
                    <m:r>
                      <a:rPr lang="en-US" b="0" i="1" smtClean="0">
                        <a:latin typeface="Cambria Math"/>
                      </a:rPr>
                      <m:t>𝛼</m:t>
                    </m:r>
                  </m:oMath>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4"/>
                <a:stretch>
                  <a:fillRect l="-2171" t="-1348"/>
                </a:stretch>
              </a:blipFill>
            </p:spPr>
            <p:txBody>
              <a:bodyPr/>
              <a:lstStyle/>
              <a:p>
                <a:r>
                  <a:rPr lang="en-US">
                    <a:noFill/>
                  </a:rPr>
                  <a:t> </a:t>
                </a:r>
              </a:p>
            </p:txBody>
          </p:sp>
        </mc:Fallback>
      </mc:AlternateContent>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32082"/>
          <a:stretch/>
        </p:blipFill>
        <p:spPr bwMode="auto">
          <a:xfrm>
            <a:off x="6629400" y="3202732"/>
            <a:ext cx="2514600" cy="19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04-04 Kinematics of Rotational Motion</a:t>
            </a:r>
          </a:p>
        </p:txBody>
      </p:sp>
      <p:sp>
        <p:nvSpPr>
          <p:cNvPr id="3" name="Content Placeholder 2"/>
          <p:cNvSpPr>
            <a:spLocks noGrp="1"/>
          </p:cNvSpPr>
          <p:nvPr>
            <p:ph sz="half" idx="1"/>
          </p:nvPr>
        </p:nvSpPr>
        <p:spPr/>
        <p:txBody>
          <a:bodyPr/>
          <a:lstStyle/>
          <a:p>
            <a:r>
              <a:rPr lang="en-US" dirty="0"/>
              <a:t>Equations of kinematics for rotational motion are same as for linear motion</a:t>
            </a:r>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lstStyle/>
              <a:p>
                <a14:m>
                  <m:oMath xmlns:m="http://schemas.openxmlformats.org/officeDocument/2006/math">
                    <m:r>
                      <a:rPr lang="en-US" b="0" i="1" smtClean="0">
                        <a:latin typeface="Cambria Math"/>
                      </a:rPr>
                      <m:t>𝜃</m:t>
                    </m:r>
                    <m:r>
                      <a:rPr lang="en-US" b="0" i="1" smtClean="0">
                        <a:latin typeface="Cambria Math"/>
                      </a:rPr>
                      <m:t>=</m:t>
                    </m:r>
                    <m:bar>
                      <m:barPr>
                        <m:pos m:val="top"/>
                        <m:ctrlPr>
                          <a:rPr lang="en-US" b="0" i="1" smtClean="0">
                            <a:latin typeface="Cambria Math" panose="02040503050406030204" pitchFamily="18" charset="0"/>
                          </a:rPr>
                        </m:ctrlPr>
                      </m:barPr>
                      <m:e>
                        <m:r>
                          <a:rPr lang="en-US" b="0" i="1" smtClean="0">
                            <a:latin typeface="Cambria Math"/>
                          </a:rPr>
                          <m:t>𝜔</m:t>
                        </m:r>
                      </m:e>
                    </m:bar>
                    <m:r>
                      <a:rPr lang="en-US" b="0" i="1" smtClean="0">
                        <a:latin typeface="Cambria Math"/>
                      </a:rPr>
                      <m:t>𝑡</m:t>
                    </m:r>
                  </m:oMath>
                </a14:m>
                <a:endParaRPr lang="en-US" b="0" dirty="0"/>
              </a:p>
              <a:p>
                <a14:m>
                  <m:oMath xmlns:m="http://schemas.openxmlformats.org/officeDocument/2006/math">
                    <m:r>
                      <a:rPr lang="en-US" b="0" i="1" smtClean="0">
                        <a:latin typeface="Cambria Math"/>
                      </a:rPr>
                      <m:t>𝜔</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r>
                      <a:rPr lang="en-US" b="0" i="1" smtClean="0">
                        <a:latin typeface="Cambria Math"/>
                      </a:rPr>
                      <m:t>+</m:t>
                    </m:r>
                    <m:r>
                      <a:rPr lang="en-US" b="0" i="1" smtClean="0">
                        <a:latin typeface="Cambria Math"/>
                      </a:rPr>
                      <m:t>𝛼</m:t>
                    </m:r>
                    <m:r>
                      <a:rPr lang="en-US" b="0" i="1" smtClean="0">
                        <a:latin typeface="Cambria Math"/>
                      </a:rPr>
                      <m:t>𝑡</m:t>
                    </m:r>
                  </m:oMath>
                </a14:m>
                <a:endParaRPr lang="en-US" b="0" dirty="0"/>
              </a:p>
              <a:p>
                <a14:m>
                  <m:oMath xmlns:m="http://schemas.openxmlformats.org/officeDocument/2006/math">
                    <m:r>
                      <a:rPr lang="en-US" b="0" i="1" smtClean="0">
                        <a:latin typeface="Cambria Math"/>
                      </a:rPr>
                      <m:t>𝜃</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𝜔</m:t>
                        </m:r>
                      </m:e>
                      <m:sub>
                        <m:r>
                          <a:rPr lang="en-US" b="0" i="1" smtClean="0">
                            <a:latin typeface="Cambria Math"/>
                          </a:rPr>
                          <m:t>0</m:t>
                        </m:r>
                      </m:sub>
                    </m:sSub>
                    <m:r>
                      <a:rPr lang="en-US" b="0" i="1" smtClean="0">
                        <a:latin typeface="Cambria Math"/>
                      </a:rPr>
                      <m:t>𝑡</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𝛼</m:t>
                    </m:r>
                    <m:sSup>
                      <m:sSupPr>
                        <m:ctrlPr>
                          <a:rPr lang="en-US" b="0" i="1" smtClean="0">
                            <a:latin typeface="Cambria Math" panose="02040503050406030204" pitchFamily="18" charset="0"/>
                          </a:rPr>
                        </m:ctrlPr>
                      </m:sSupPr>
                      <m:e>
                        <m:r>
                          <a:rPr lang="en-US" b="0" i="1" smtClean="0">
                            <a:latin typeface="Cambria Math"/>
                          </a:rPr>
                          <m:t>𝑡</m:t>
                        </m:r>
                      </m:e>
                      <m:sup>
                        <m:r>
                          <a:rPr lang="en-US" b="0" i="1" smtClean="0">
                            <a:latin typeface="Cambria Math"/>
                          </a:rPr>
                          <m:t>2</m:t>
                        </m:r>
                      </m:sup>
                    </m:sSup>
                  </m:oMath>
                </a14:m>
                <a:endParaRPr lang="en-US" b="0" dirty="0"/>
              </a:p>
              <a:p>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a:rPr>
                          <m:t>𝜔</m:t>
                        </m:r>
                      </m:e>
                      <m:sup>
                        <m:r>
                          <a:rPr lang="en-US" b="0" i="1" dirty="0" smtClean="0">
                            <a:latin typeface="Cambria Math"/>
                          </a:rPr>
                          <m:t>2</m:t>
                        </m:r>
                      </m:sup>
                    </m:sSup>
                    <m:r>
                      <a:rPr lang="en-US" b="0" i="1" dirty="0" smtClean="0">
                        <a:latin typeface="Cambria Math"/>
                      </a:rPr>
                      <m:t>=</m:t>
                    </m:r>
                    <m:sSubSup>
                      <m:sSubSupPr>
                        <m:ctrlPr>
                          <a:rPr lang="en-US" b="0" i="1" dirty="0" smtClean="0">
                            <a:latin typeface="Cambria Math" panose="02040503050406030204" pitchFamily="18" charset="0"/>
                          </a:rPr>
                        </m:ctrlPr>
                      </m:sSubSupPr>
                      <m:e>
                        <m:r>
                          <a:rPr lang="en-US" b="0" i="1" dirty="0" smtClean="0">
                            <a:latin typeface="Cambria Math"/>
                          </a:rPr>
                          <m:t>𝜔</m:t>
                        </m:r>
                      </m:e>
                      <m:sub>
                        <m:r>
                          <a:rPr lang="en-US" b="0" i="1" dirty="0" smtClean="0">
                            <a:latin typeface="Cambria Math"/>
                          </a:rPr>
                          <m:t>0</m:t>
                        </m:r>
                      </m:sub>
                      <m:sup>
                        <m:r>
                          <a:rPr lang="en-US" b="0" i="1" dirty="0" smtClean="0">
                            <a:latin typeface="Cambria Math"/>
                          </a:rPr>
                          <m:t>2</m:t>
                        </m:r>
                      </m:sup>
                    </m:sSubSup>
                    <m:r>
                      <a:rPr lang="en-US" b="0" i="1" dirty="0" smtClean="0">
                        <a:latin typeface="Cambria Math"/>
                      </a:rPr>
                      <m:t>+2</m:t>
                    </m:r>
                    <m:r>
                      <a:rPr lang="en-US" b="0" i="1" dirty="0" smtClean="0">
                        <a:latin typeface="Cambria Math"/>
                      </a:rPr>
                      <m:t>𝛼𝜃</m:t>
                    </m:r>
                  </m:oMath>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1298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04-04 Kinematics of Rotational Motion</a:t>
            </a:r>
          </a:p>
        </p:txBody>
      </p:sp>
      <p:sp>
        <p:nvSpPr>
          <p:cNvPr id="3" name="Content Placeholder 2"/>
          <p:cNvSpPr>
            <a:spLocks noGrp="1"/>
          </p:cNvSpPr>
          <p:nvPr>
            <p:ph idx="1"/>
          </p:nvPr>
        </p:nvSpPr>
        <p:spPr/>
        <p:txBody>
          <a:bodyPr>
            <a:normAutofit fontScale="85000" lnSpcReduction="10000"/>
          </a:bodyPr>
          <a:lstStyle/>
          <a:p>
            <a:r>
              <a:rPr lang="en-US" dirty="0"/>
              <a:t>Reasoning Strategy</a:t>
            </a:r>
          </a:p>
          <a:p>
            <a:pPr marL="514350" indent="-514350">
              <a:buFont typeface="+mj-lt"/>
              <a:buAutoNum type="arabicPeriod"/>
            </a:pPr>
            <a:r>
              <a:rPr lang="en-US" dirty="0"/>
              <a:t>Examine the situation to determine if rotational motion involved</a:t>
            </a:r>
          </a:p>
          <a:p>
            <a:pPr marL="514350" indent="-514350">
              <a:buFont typeface="+mj-lt"/>
              <a:buAutoNum type="arabicPeriod"/>
            </a:pPr>
            <a:r>
              <a:rPr lang="en-US" dirty="0"/>
              <a:t>Identify the unknowns (a drawing can be useful)</a:t>
            </a:r>
          </a:p>
          <a:p>
            <a:pPr marL="514350" indent="-514350">
              <a:buFont typeface="+mj-lt"/>
              <a:buAutoNum type="arabicPeriod"/>
            </a:pPr>
            <a:r>
              <a:rPr lang="en-US" dirty="0"/>
              <a:t>Identify the </a:t>
            </a:r>
            <a:r>
              <a:rPr lang="en-US" dirty="0" err="1"/>
              <a:t>knowns</a:t>
            </a:r>
            <a:endParaRPr lang="en-US" dirty="0"/>
          </a:p>
          <a:p>
            <a:pPr marL="514350" indent="-514350">
              <a:buFont typeface="+mj-lt"/>
              <a:buAutoNum type="arabicPeriod"/>
            </a:pPr>
            <a:r>
              <a:rPr lang="en-US" dirty="0"/>
              <a:t>Pick the appropriate equation based on the knowns/unknowns</a:t>
            </a:r>
          </a:p>
          <a:p>
            <a:pPr marL="514350" indent="-514350">
              <a:buFont typeface="+mj-lt"/>
              <a:buAutoNum type="arabicPeriod"/>
            </a:pPr>
            <a:r>
              <a:rPr lang="en-US" dirty="0"/>
              <a:t>Substitute the values into the equation and solve</a:t>
            </a:r>
          </a:p>
          <a:p>
            <a:pPr marL="514350" indent="-514350">
              <a:buFont typeface="+mj-lt"/>
              <a:buAutoNum type="arabicPeriod"/>
            </a:pPr>
            <a:r>
              <a:rPr lang="en-US" dirty="0"/>
              <a:t>Check to see if your answer is reasonable</a:t>
            </a:r>
          </a:p>
        </p:txBody>
      </p:sp>
    </p:spTree>
    <p:extLst>
      <p:ext uri="{BB962C8B-B14F-4D97-AF65-F5344CB8AC3E}">
        <p14:creationId xmlns:p14="http://schemas.microsoft.com/office/powerpoint/2010/main" val="399767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04-04 Kinematics of Rotational Motion</a:t>
            </a:r>
          </a:p>
        </p:txBody>
      </p:sp>
      <p:sp>
        <p:nvSpPr>
          <p:cNvPr id="3" name="Content Placeholder 2"/>
          <p:cNvSpPr>
            <a:spLocks noGrp="1"/>
          </p:cNvSpPr>
          <p:nvPr>
            <p:ph idx="1"/>
          </p:nvPr>
        </p:nvSpPr>
        <p:spPr/>
        <p:txBody>
          <a:bodyPr/>
          <a:lstStyle/>
          <a:p>
            <a:r>
              <a:rPr lang="en-US" dirty="0"/>
              <a:t>A figure skater is spinning at 0.5 rev/s and then pulls her arms in and increases her speed to 10 rev/s in 1.5 s. What was her angular acceleration?</a:t>
            </a:r>
          </a:p>
          <a:p>
            <a:r>
              <a:rPr lang="en-US" dirty="0"/>
              <a:t>39.8 rad/s</a:t>
            </a:r>
            <a:r>
              <a:rPr lang="en-US" baseline="30000" dirty="0"/>
              <a:t>2</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2644940"/>
            <a:ext cx="4095750" cy="249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39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World_Record_Figure_Skating_Spi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0200" y="361950"/>
            <a:ext cx="6353305" cy="4764422"/>
          </a:xfrm>
        </p:spPr>
      </p:pic>
    </p:spTree>
    <p:extLst>
      <p:ext uri="{BB962C8B-B14F-4D97-AF65-F5344CB8AC3E}">
        <p14:creationId xmlns:p14="http://schemas.microsoft.com/office/powerpoint/2010/main" val="4181277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04-04 Kinematics of Rotational Motion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 ceiling fan has 4 evenly spaced blades of negligible width. As you are putting on your shirt, you raise your hand. It brushes a blade and then is hit by the next blade. If the blades were rotating at 4 rev/s and stops in 0.01 s as it hits your hand, what angular displacement did the fan move after it hit your hand?</a:t>
                </a:r>
              </a:p>
              <a:p>
                <a14:m>
                  <m:oMath xmlns:m="http://schemas.openxmlformats.org/officeDocument/2006/math">
                    <m:r>
                      <a:rPr lang="en-US" b="0" i="1" smtClean="0">
                        <a:latin typeface="Cambria Math"/>
                      </a:rPr>
                      <m:t>𝜃</m:t>
                    </m:r>
                    <m:r>
                      <a:rPr lang="en-US" b="0" i="0" smtClean="0">
                        <a:latin typeface="Cambria Math"/>
                      </a:rPr>
                      <m:t>=0.02 </m:t>
                    </m:r>
                    <m:r>
                      <m:rPr>
                        <m:sty m:val="p"/>
                      </m:rPr>
                      <a:rPr lang="en-US" b="0" i="0" smtClean="0">
                        <a:latin typeface="Cambria Math"/>
                      </a:rPr>
                      <m:t>rev</m:t>
                    </m:r>
                    <m:r>
                      <a:rPr lang="en-US" b="0" i="0" smtClean="0">
                        <a:latin typeface="Cambria Math"/>
                      </a:rPr>
                      <m:t>=0.126 </m:t>
                    </m:r>
                    <m:r>
                      <m:rPr>
                        <m:sty m:val="p"/>
                      </m:rPr>
                      <a:rPr lang="en-US" b="0" i="0" smtClean="0">
                        <a:latin typeface="Cambria Math"/>
                      </a:rPr>
                      <m:t>rad</m:t>
                    </m:r>
                    <m:r>
                      <a:rPr lang="en-US" b="0" i="0" smtClean="0">
                        <a:latin typeface="Cambria Math"/>
                      </a:rPr>
                      <m:t>=7.2</m:t>
                    </m:r>
                    <m:r>
                      <a:rPr lang="en-US" b="0" i="1" smtClean="0">
                        <a:latin typeface="Cambria Math"/>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000" t="-1348" r="-1800"/>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277" y="-95250"/>
            <a:ext cx="3202361" cy="1447801"/>
          </a:xfrm>
          <a:prstGeom prst="rect">
            <a:avLst/>
          </a:prstGeom>
          <a:ln>
            <a:noFill/>
          </a:ln>
          <a:effectLst>
            <a:softEdge rad="112500"/>
          </a:effectLst>
        </p:spPr>
      </p:pic>
    </p:spTree>
    <p:extLst>
      <p:ext uri="{BB962C8B-B14F-4D97-AF65-F5344CB8AC3E}">
        <p14:creationId xmlns:p14="http://schemas.microsoft.com/office/powerpoint/2010/main" val="27744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04-04 Homework</a:t>
            </a:r>
          </a:p>
        </p:txBody>
      </p:sp>
      <p:sp>
        <p:nvSpPr>
          <p:cNvPr id="3" name="Content Placeholder 2"/>
          <p:cNvSpPr>
            <a:spLocks noGrp="1"/>
          </p:cNvSpPr>
          <p:nvPr>
            <p:ph sz="half" idx="1"/>
          </p:nvPr>
        </p:nvSpPr>
        <p:spPr/>
        <p:txBody>
          <a:bodyPr>
            <a:normAutofit/>
          </a:bodyPr>
          <a:lstStyle/>
          <a:p>
            <a:r>
              <a:rPr lang="en-US" sz="2000" dirty="0"/>
              <a:t>Spin up your mind and toss out some answers</a:t>
            </a:r>
          </a:p>
          <a:p>
            <a:endParaRPr lang="en-US" sz="2000" dirty="0"/>
          </a:p>
          <a:p>
            <a:r>
              <a:rPr lang="en-US" sz="2000" dirty="0"/>
              <a:t>Read 10.3, 10.4</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1055495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80B62-263A-4D69-ABC1-66DE095C5D03}"/>
              </a:ext>
            </a:extLst>
          </p:cNvPr>
          <p:cNvSpPr>
            <a:spLocks noGrp="1"/>
          </p:cNvSpPr>
          <p:nvPr>
            <p:ph type="title"/>
          </p:nvPr>
        </p:nvSpPr>
        <p:spPr/>
        <p:txBody>
          <a:bodyPr>
            <a:normAutofit fontScale="90000"/>
          </a:bodyPr>
          <a:lstStyle/>
          <a:p>
            <a:r>
              <a:rPr lang="en-US" dirty="0"/>
              <a:t>04-05 Dynamics of Rotational Motion</a:t>
            </a:r>
          </a:p>
        </p:txBody>
      </p:sp>
      <p:sp>
        <p:nvSpPr>
          <p:cNvPr id="3" name="Text Placeholder 2">
            <a:extLst>
              <a:ext uri="{FF2B5EF4-FFF2-40B4-BE49-F238E27FC236}">
                <a16:creationId xmlns:a16="http://schemas.microsoft.com/office/drawing/2014/main" id="{F1393109-DDE5-4FFA-9997-942DD41087EC}"/>
              </a:ext>
            </a:extLst>
          </p:cNvPr>
          <p:cNvSpPr>
            <a:spLocks noGrp="1"/>
          </p:cNvSpPr>
          <p:nvPr>
            <p:ph type="body" idx="1"/>
          </p:nvPr>
        </p:nvSpPr>
        <p:spPr/>
        <p:txBody>
          <a:bodyPr>
            <a:normAutofit fontScale="92500" lnSpcReduction="20000"/>
          </a:bodyPr>
          <a:lstStyle/>
          <a:p>
            <a:r>
              <a:rPr lang="en-US" dirty="0"/>
              <a:t>In this lesson you will…</a:t>
            </a:r>
          </a:p>
          <a:p>
            <a:r>
              <a:rPr lang="en-US" dirty="0"/>
              <a:t>• Understand the relationship between force, mass and acceleration.</a:t>
            </a:r>
          </a:p>
          <a:p>
            <a:r>
              <a:rPr lang="en-US" dirty="0"/>
              <a:t>• Study the turning effect of force.</a:t>
            </a:r>
          </a:p>
          <a:p>
            <a:r>
              <a:rPr lang="en-US" dirty="0"/>
              <a:t>• Study the analogy between force and torque, mass and moment of inertia, and linear acceleration and angular</a:t>
            </a:r>
          </a:p>
          <a:p>
            <a:r>
              <a:rPr lang="en-US" dirty="0"/>
              <a:t>acceleration.</a:t>
            </a:r>
          </a:p>
          <a:p>
            <a:r>
              <a:rPr lang="en-US" dirty="0"/>
              <a:t>• Derive the equation for rotational work.</a:t>
            </a:r>
          </a:p>
          <a:p>
            <a:r>
              <a:rPr lang="en-US" dirty="0"/>
              <a:t>• Calculate rotational kinetic energy.</a:t>
            </a:r>
          </a:p>
          <a:p>
            <a:r>
              <a:rPr lang="en-US" dirty="0"/>
              <a:t>• Demonstrate the Law of Conservation of Energy.</a:t>
            </a:r>
          </a:p>
        </p:txBody>
      </p:sp>
    </p:spTree>
    <p:extLst>
      <p:ext uri="{BB962C8B-B14F-4D97-AF65-F5344CB8AC3E}">
        <p14:creationId xmlns:p14="http://schemas.microsoft.com/office/powerpoint/2010/main" val="447423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04-05 Dynamics of Rotational Motion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301752" y="1145286"/>
                <a:ext cx="5108448" cy="3429000"/>
              </a:xfrm>
            </p:spPr>
            <p:txBody>
              <a:bodyPr>
                <a:normAutofit fontScale="70000" lnSpcReduction="20000"/>
              </a:bodyPr>
              <a:lstStyle/>
              <a:p>
                <a14:m>
                  <m:oMath xmlns:m="http://schemas.openxmlformats.org/officeDocument/2006/math">
                    <m:r>
                      <a:rPr lang="en-US" b="0" i="1" smtClean="0">
                        <a:latin typeface="Cambria Math"/>
                      </a:rPr>
                      <m:t>𝜏</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𝑇</m:t>
                        </m:r>
                      </m:sub>
                    </m:sSub>
                    <m:r>
                      <a:rPr lang="en-US" b="0" i="1" smtClean="0">
                        <a:latin typeface="Cambria Math"/>
                      </a:rPr>
                      <m:t>𝑟</m:t>
                    </m:r>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𝑇</m:t>
                        </m:r>
                      </m:sub>
                    </m:sSub>
                    <m:r>
                      <a:rPr lang="en-US" b="0" i="1" smtClean="0">
                        <a:latin typeface="Cambria Math"/>
                      </a:rPr>
                      <m:t>=</m:t>
                    </m:r>
                    <m:r>
                      <a:rPr lang="en-US" b="0" i="1" smtClean="0">
                        <a:latin typeface="Cambria Math"/>
                      </a:rPr>
                      <m:t>𝑚</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𝑡</m:t>
                        </m:r>
                      </m:sub>
                    </m:sSub>
                  </m:oMath>
                </a14:m>
                <a:endParaRPr lang="en-US" dirty="0"/>
              </a:p>
              <a:p>
                <a14:m>
                  <m:oMath xmlns:m="http://schemas.openxmlformats.org/officeDocument/2006/math">
                    <m:r>
                      <a:rPr lang="en-US" b="0" i="1" smtClean="0">
                        <a:latin typeface="Cambria Math"/>
                      </a:rPr>
                      <m:t>𝜏</m:t>
                    </m:r>
                    <m:r>
                      <a:rPr lang="en-US" b="0" i="1" smtClean="0">
                        <a:latin typeface="Cambria Math"/>
                      </a:rPr>
                      <m:t>=</m:t>
                    </m:r>
                    <m:r>
                      <a:rPr lang="en-US" b="0" i="1" smtClean="0">
                        <a:latin typeface="Cambria Math"/>
                      </a:rPr>
                      <m:t>𝑚</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𝑡</m:t>
                        </m:r>
                      </m:sub>
                    </m:sSub>
                    <m:r>
                      <a:rPr lang="en-US" b="0" i="1" smtClean="0">
                        <a:latin typeface="Cambria Math"/>
                      </a:rPr>
                      <m:t>𝑟</m:t>
                    </m:r>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𝑡</m:t>
                        </m:r>
                      </m:sub>
                    </m:sSub>
                    <m:r>
                      <a:rPr lang="en-US" b="0" i="1" smtClean="0">
                        <a:latin typeface="Cambria Math"/>
                      </a:rPr>
                      <m:t>=</m:t>
                    </m:r>
                    <m:r>
                      <a:rPr lang="en-US" b="0" i="1" smtClean="0">
                        <a:latin typeface="Cambria Math"/>
                      </a:rPr>
                      <m:t>𝑟</m:t>
                    </m:r>
                    <m:r>
                      <a:rPr lang="en-US" b="0" i="1" smtClean="0">
                        <a:latin typeface="Cambria Math"/>
                      </a:rPr>
                      <m:t>𝛼</m:t>
                    </m:r>
                  </m:oMath>
                </a14:m>
                <a:endParaRPr lang="en-US" dirty="0"/>
              </a:p>
              <a:p>
                <a14:m>
                  <m:oMath xmlns:m="http://schemas.openxmlformats.org/officeDocument/2006/math">
                    <m:r>
                      <a:rPr lang="en-US" b="0" i="1" smtClean="0">
                        <a:latin typeface="Cambria Math"/>
                      </a:rPr>
                      <m:t>𝜏</m:t>
                    </m:r>
                    <m:r>
                      <a:rPr lang="en-US" b="0" i="1" smtClean="0">
                        <a:latin typeface="Cambria Math"/>
                      </a:rPr>
                      <m:t>=</m:t>
                    </m:r>
                    <m:r>
                      <a:rPr lang="en-US" b="0" i="1" smtClean="0">
                        <a:latin typeface="Cambria Math"/>
                      </a:rPr>
                      <m:t>𝑚</m:t>
                    </m:r>
                    <m:sSup>
                      <m:sSupPr>
                        <m:ctrlPr>
                          <a:rPr lang="en-US" b="0" i="1" smtClean="0">
                            <a:latin typeface="Cambria Math" panose="02040503050406030204" pitchFamily="18" charset="0"/>
                          </a:rPr>
                        </m:ctrlPr>
                      </m:sSupPr>
                      <m:e>
                        <m:r>
                          <a:rPr lang="en-US" b="0" i="1" smtClean="0">
                            <a:latin typeface="Cambria Math"/>
                          </a:rPr>
                          <m:t>𝑟</m:t>
                        </m:r>
                      </m:e>
                      <m:sup>
                        <m:r>
                          <a:rPr lang="en-US" b="0" i="1" smtClean="0">
                            <a:latin typeface="Cambria Math"/>
                          </a:rPr>
                          <m:t>2</m:t>
                        </m:r>
                      </m:sup>
                    </m:sSup>
                    <m:r>
                      <a:rPr lang="en-US" b="0" i="1" smtClean="0">
                        <a:latin typeface="Cambria Math"/>
                      </a:rPr>
                      <m:t>𝛼</m:t>
                    </m:r>
                  </m:oMath>
                </a14:m>
                <a:endParaRPr lang="en-US" dirty="0"/>
              </a:p>
              <a:p>
                <a:pPr lvl="1"/>
                <a14:m>
                  <m:oMath xmlns:m="http://schemas.openxmlformats.org/officeDocument/2006/math">
                    <m:r>
                      <a:rPr lang="en-US" b="0" i="1" smtClean="0">
                        <a:latin typeface="Cambria Math"/>
                      </a:rPr>
                      <m:t>𝐼</m:t>
                    </m:r>
                    <m:r>
                      <a:rPr lang="en-US" b="0" i="1" smtClean="0">
                        <a:latin typeface="Cambria Math"/>
                      </a:rPr>
                      <m:t>=</m:t>
                    </m:r>
                    <m:r>
                      <a:rPr lang="en-US" b="0" i="1" smtClean="0">
                        <a:latin typeface="Cambria Math"/>
                      </a:rPr>
                      <m:t>𝑚</m:t>
                    </m:r>
                    <m:sSup>
                      <m:sSupPr>
                        <m:ctrlPr>
                          <a:rPr lang="en-US" b="0" i="1" smtClean="0">
                            <a:latin typeface="Cambria Math" panose="02040503050406030204" pitchFamily="18" charset="0"/>
                          </a:rPr>
                        </m:ctrlPr>
                      </m:sSupPr>
                      <m:e>
                        <m:r>
                          <a:rPr lang="en-US" b="0" i="1" smtClean="0">
                            <a:latin typeface="Cambria Math"/>
                          </a:rPr>
                          <m:t>𝑟</m:t>
                        </m:r>
                      </m:e>
                      <m:sup>
                        <m:r>
                          <a:rPr lang="en-US" b="0" i="1" smtClean="0">
                            <a:latin typeface="Cambria Math"/>
                          </a:rPr>
                          <m:t>2</m:t>
                        </m:r>
                      </m:sup>
                    </m:sSup>
                  </m:oMath>
                </a14:m>
                <a:r>
                  <a:rPr lang="en-US" dirty="0"/>
                  <a:t> </a:t>
                </a:r>
                <a:r>
                  <a:rPr lang="en-US" dirty="0">
                    <a:sym typeface="Wingdings" pitchFamily="2" charset="2"/>
                  </a:rPr>
                  <a:t> Moment of inertia of a particle</a:t>
                </a:r>
              </a:p>
              <a:p>
                <a14:m>
                  <m:oMath xmlns:m="http://schemas.openxmlformats.org/officeDocument/2006/math">
                    <m:r>
                      <a:rPr lang="en-US" b="0" i="1" smtClean="0">
                        <a:latin typeface="Cambria Math"/>
                      </a:rPr>
                      <m:t>𝜏</m:t>
                    </m:r>
                    <m:r>
                      <a:rPr lang="en-US" b="0" i="1" smtClean="0">
                        <a:latin typeface="Cambria Math"/>
                      </a:rPr>
                      <m:t>=</m:t>
                    </m:r>
                    <m:r>
                      <a:rPr lang="en-US" b="0" i="1" smtClean="0">
                        <a:latin typeface="Cambria Math"/>
                      </a:rPr>
                      <m:t>𝐼</m:t>
                    </m:r>
                    <m:r>
                      <a:rPr lang="en-US" b="0" i="1" smtClean="0">
                        <a:latin typeface="Cambria Math"/>
                      </a:rPr>
                      <m:t>𝛼</m:t>
                    </m:r>
                  </m:oMath>
                </a14:m>
                <a:endParaRPr lang="en-US" dirty="0"/>
              </a:p>
              <a:p>
                <a:pPr lvl="1"/>
                <a:r>
                  <a:rPr lang="en-US" dirty="0"/>
                  <a:t>Newton’s second law for rotation</a:t>
                </a:r>
              </a:p>
              <a:p>
                <a:pPr lvl="1"/>
                <a:r>
                  <a:rPr lang="el-GR" dirty="0"/>
                  <a:t>α</a:t>
                </a:r>
                <a:r>
                  <a:rPr lang="en-US" dirty="0"/>
                  <a:t> is in </a:t>
                </a:r>
                <a:r>
                  <a:rPr lang="en-US" dirty="0" err="1"/>
                  <a:t>rad</a:t>
                </a:r>
                <a:r>
                  <a:rPr lang="en-US" dirty="0"/>
                  <a:t>/s</a:t>
                </a:r>
                <a:r>
                  <a:rPr lang="en-US" baseline="30000" dirty="0"/>
                  <a:t>2</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301752" y="1145286"/>
                <a:ext cx="5108448" cy="3429000"/>
              </a:xfrm>
              <a:blipFill rotWithShape="1">
                <a:blip r:embed="rId3"/>
                <a:stretch>
                  <a:fillRect l="-955" b="-1957"/>
                </a:stretch>
              </a:blipFill>
            </p:spPr>
            <p:txBody>
              <a:bodyPr/>
              <a:lstStyle/>
              <a:p>
                <a:r>
                  <a:rPr lang="en-US">
                    <a:noFill/>
                  </a:rPr>
                  <a:t> </a:t>
                </a:r>
              </a:p>
            </p:txBody>
          </p:sp>
        </mc:Fallback>
      </mc:AlternateContent>
      <p:pic>
        <p:nvPicPr>
          <p:cNvPr id="4" name="Picture 3" descr="F09.14.jpg"/>
          <p:cNvPicPr>
            <a:picLocks noChangeAspect="1"/>
          </p:cNvPicPr>
          <p:nvPr/>
        </p:nvPicPr>
        <p:blipFill>
          <a:blip r:embed="rId4" cstate="print"/>
          <a:stretch>
            <a:fillRect/>
          </a:stretch>
        </p:blipFill>
        <p:spPr>
          <a:xfrm>
            <a:off x="5562600" y="1232154"/>
            <a:ext cx="3581401" cy="3717687"/>
          </a:xfrm>
          <a:prstGeom prst="rect">
            <a:avLst/>
          </a:prstGeom>
        </p:spPr>
      </p:pic>
    </p:spTree>
    <p:extLst>
      <p:ext uri="{BB962C8B-B14F-4D97-AF65-F5344CB8AC3E}">
        <p14:creationId xmlns:p14="http://schemas.microsoft.com/office/powerpoint/2010/main" val="250425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04-05 Dynamics of Rotational Motion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1" y="1200150"/>
                <a:ext cx="3657599" cy="3771900"/>
              </a:xfrm>
            </p:spPr>
            <p:txBody>
              <a:bodyPr>
                <a:normAutofit fontScale="70000" lnSpcReduction="20000"/>
              </a:bodyPr>
              <a:lstStyle/>
              <a:p>
                <a:r>
                  <a:rPr lang="en-US" dirty="0"/>
                  <a:t>Moment of Inertia (</a:t>
                </a:r>
                <a:r>
                  <a:rPr lang="en-US" i="1" dirty="0"/>
                  <a:t>I</a:t>
                </a:r>
                <a:r>
                  <a:rPr lang="en-US" dirty="0"/>
                  <a:t>) measures how much an object wants to keep rotating (or not start rotating)</a:t>
                </a:r>
              </a:p>
              <a:p>
                <a:r>
                  <a:rPr lang="en-US" dirty="0"/>
                  <a:t>Use calculus to find </a:t>
                </a:r>
                <a14:m>
                  <m:oMath xmlns:m="http://schemas.openxmlformats.org/officeDocument/2006/math">
                    <m:r>
                      <a:rPr lang="en-US" b="0" i="1" smtClean="0">
                        <a:latin typeface="Cambria Math"/>
                      </a:rPr>
                      <m:t>𝐼</m:t>
                    </m:r>
                    <m:r>
                      <a:rPr lang="en-US" b="0" i="1" smtClean="0">
                        <a:latin typeface="Cambria Math"/>
                      </a:rPr>
                      <m:t>=∑</m:t>
                    </m:r>
                    <m:r>
                      <a:rPr lang="en-US" b="0" i="1" smtClean="0">
                        <a:latin typeface="Cambria Math"/>
                      </a:rPr>
                      <m:t>𝑚</m:t>
                    </m:r>
                    <m:sSup>
                      <m:sSupPr>
                        <m:ctrlPr>
                          <a:rPr lang="en-US" b="0" i="1" smtClean="0">
                            <a:latin typeface="Cambria Math" panose="02040503050406030204" pitchFamily="18" charset="0"/>
                          </a:rPr>
                        </m:ctrlPr>
                      </m:sSupPr>
                      <m:e>
                        <m:r>
                          <a:rPr lang="en-US" b="0" i="1" smtClean="0">
                            <a:latin typeface="Cambria Math"/>
                          </a:rPr>
                          <m:t>𝑟</m:t>
                        </m:r>
                      </m:e>
                      <m:sup>
                        <m:r>
                          <a:rPr lang="en-US" b="0" i="1" smtClean="0">
                            <a:latin typeface="Cambria Math"/>
                          </a:rPr>
                          <m:t>2</m:t>
                        </m:r>
                      </m:sup>
                    </m:sSup>
                  </m:oMath>
                </a14:m>
                <a:endParaRPr lang="en-US" dirty="0"/>
              </a:p>
              <a:p>
                <a:r>
                  <a:rPr lang="en-US" dirty="0"/>
                  <a:t>Unit:</a:t>
                </a:r>
              </a:p>
              <a:p>
                <a:pPr lvl="1"/>
                <a:r>
                  <a:rPr lang="en-US" dirty="0"/>
                  <a:t>kg m</a:t>
                </a:r>
                <a:r>
                  <a:rPr lang="en-US" baseline="30000" dirty="0"/>
                  <a:t>2</a:t>
                </a:r>
                <a:endParaRPr lang="en-US" dirty="0"/>
              </a:p>
              <a:p>
                <a:endParaRPr lang="en-US" dirty="0"/>
              </a:p>
              <a:p>
                <a:r>
                  <a:rPr lang="en-US" dirty="0"/>
                  <a:t>Page 328 lists I for many different mass distributions</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1" y="1200150"/>
                <a:ext cx="3657599" cy="3771900"/>
              </a:xfrm>
              <a:blipFill rotWithShape="1">
                <a:blip r:embed="rId3"/>
                <a:stretch>
                  <a:fillRect l="-1167" t="-2423"/>
                </a:stretch>
              </a:blipFill>
            </p:spPr>
            <p:txBody>
              <a:bodyPr/>
              <a:lstStyle/>
              <a:p>
                <a:r>
                  <a:rPr lang="en-US">
                    <a:noFill/>
                  </a:rPr>
                  <a:t> </a:t>
                </a:r>
              </a:p>
            </p:txBody>
          </p:sp>
        </mc:Fallback>
      </mc:AlternateContent>
      <p:sp>
        <p:nvSpPr>
          <p:cNvPr id="5" name="Content Placeholder 4"/>
          <p:cNvSpPr>
            <a:spLocks noGrp="1"/>
          </p:cNvSpPr>
          <p:nvPr>
            <p:ph sz="half" idx="2"/>
          </p:nvPr>
        </p:nvSpPr>
        <p:spPr/>
        <p:txBody>
          <a:bodyPr>
            <a:normAutofit fontScale="70000" lnSpcReduction="20000"/>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0"/>
            <a:ext cx="5410201"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09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04-01 Equilibrium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Statics</a:t>
                </a:r>
              </a:p>
              <a:p>
                <a:pPr lvl="1"/>
                <a:r>
                  <a:rPr lang="en-US" dirty="0"/>
                  <a:t>Study of forces in equilibrium</a:t>
                </a:r>
              </a:p>
              <a:p>
                <a:pPr lvl="1"/>
                <a:r>
                  <a:rPr lang="en-US" dirty="0"/>
                  <a:t>Equilibrium means no acceleration</a:t>
                </a:r>
              </a:p>
              <a:p>
                <a:r>
                  <a:rPr lang="en-US" dirty="0"/>
                  <a:t>First condition of equilibrium</a:t>
                </a:r>
              </a:p>
              <a:p>
                <a:pPr lvl="1"/>
                <a14:m>
                  <m:oMath xmlns:m="http://schemas.openxmlformats.org/officeDocument/2006/math">
                    <m:r>
                      <a:rPr lang="en-US" b="0" i="1" smtClean="0">
                        <a:latin typeface="Cambria Math"/>
                      </a:rPr>
                      <m:t>𝑛𝑒𝑡</m:t>
                    </m:r>
                    <m:r>
                      <a:rPr lang="en-US" b="0" i="1" smtClean="0">
                        <a:latin typeface="Cambria Math"/>
                      </a:rPr>
                      <m:t> </m:t>
                    </m:r>
                    <m:r>
                      <a:rPr lang="en-US" b="0" i="1" smtClean="0">
                        <a:latin typeface="Cambria Math"/>
                      </a:rPr>
                      <m:t>𝐹</m:t>
                    </m:r>
                    <m:r>
                      <a:rPr lang="en-US" b="0" i="1" smtClean="0">
                        <a:latin typeface="Cambria Math"/>
                      </a:rPr>
                      <m:t>=0</m:t>
                    </m:r>
                  </m:oMath>
                </a14:m>
                <a:endParaRPr lang="en-US" b="0"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𝑥</m:t>
                        </m:r>
                      </m:sub>
                    </m:sSub>
                    <m:r>
                      <a:rPr lang="en-US" b="0" i="1" smtClean="0">
                        <a:latin typeface="Cambria Math"/>
                      </a:rPr>
                      <m:t>=0</m:t>
                    </m:r>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𝑦</m:t>
                        </m:r>
                      </m:sub>
                    </m:sSub>
                    <m:r>
                      <a:rPr lang="en-US" b="0" i="1" smtClean="0">
                        <a:latin typeface="Cambria Math"/>
                      </a:rPr>
                      <m:t>=0</m:t>
                    </m:r>
                  </m:oMath>
                </a14:m>
                <a:endParaRPr lang="en-US" dirty="0"/>
              </a:p>
              <a:p>
                <a:pPr lvl="2"/>
                <a:r>
                  <a:rPr lang="en-US" dirty="0"/>
                  <a:t>They can still rotate, so…</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000" t="-1348"/>
                </a:stretch>
              </a:blipFill>
            </p:spPr>
            <p:txBody>
              <a:bodyPr/>
              <a:lstStyle/>
              <a:p>
                <a:r>
                  <a:rPr lang="en-US">
                    <a:noFill/>
                  </a:rPr>
                  <a:t> </a:t>
                </a:r>
              </a:p>
            </p:txBody>
          </p:sp>
        </mc:Fallback>
      </mc:AlternateContent>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3385" r="35030"/>
          <a:stretch/>
        </p:blipFill>
        <p:spPr bwMode="auto">
          <a:xfrm>
            <a:off x="6705600" y="3143250"/>
            <a:ext cx="2247122" cy="1683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517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04-05 Dynamics of Rotational Motion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85000" lnSpcReduction="10000"/>
              </a:bodyPr>
              <a:lstStyle/>
              <a:p>
                <a:r>
                  <a:rPr lang="en-US" dirty="0"/>
                  <a:t>Work for rotation</a:t>
                </a:r>
              </a:p>
              <a:p>
                <a:pPr lvl="1"/>
                <a14:m>
                  <m:oMath xmlns:m="http://schemas.openxmlformats.org/officeDocument/2006/math">
                    <m:r>
                      <a:rPr lang="en-US" b="0" i="1" smtClean="0">
                        <a:latin typeface="Cambria Math"/>
                      </a:rPr>
                      <m:t>𝑊</m:t>
                    </m:r>
                    <m:r>
                      <a:rPr lang="en-US" b="0" i="1" smtClean="0">
                        <a:latin typeface="Cambria Math"/>
                      </a:rPr>
                      <m:t>=</m:t>
                    </m:r>
                    <m:r>
                      <a:rPr lang="en-US" b="0" i="1" smtClean="0">
                        <a:latin typeface="Cambria Math"/>
                      </a:rPr>
                      <m:t>𝐹</m:t>
                    </m:r>
                    <m:r>
                      <m:rPr>
                        <m:sty m:val="p"/>
                      </m:rPr>
                      <a:rPr lang="en-US" b="0" i="0" smtClean="0">
                        <a:latin typeface="Cambria Math"/>
                      </a:rPr>
                      <m:t>Δ</m:t>
                    </m:r>
                    <m:r>
                      <a:rPr lang="en-US" b="0" i="1" smtClean="0">
                        <a:latin typeface="Cambria Math"/>
                      </a:rPr>
                      <m:t>𝑠</m:t>
                    </m:r>
                  </m:oMath>
                </a14:m>
                <a:endParaRPr lang="en-US" b="0" dirty="0"/>
              </a:p>
              <a:p>
                <a:pPr lvl="1"/>
                <a14:m>
                  <m:oMath xmlns:m="http://schemas.openxmlformats.org/officeDocument/2006/math">
                    <m:r>
                      <a:rPr lang="en-US" b="0" i="1" smtClean="0">
                        <a:latin typeface="Cambria Math"/>
                      </a:rPr>
                      <m:t>𝑊</m:t>
                    </m:r>
                    <m:r>
                      <a:rPr lang="en-US" b="0" i="1" smtClean="0">
                        <a:latin typeface="Cambria Math"/>
                      </a:rPr>
                      <m:t>=</m:t>
                    </m:r>
                    <m:r>
                      <a:rPr lang="en-US" b="0" i="1" smtClean="0">
                        <a:latin typeface="Cambria Math"/>
                      </a:rPr>
                      <m:t>𝐹𝑟</m:t>
                    </m:r>
                    <m:f>
                      <m:fPr>
                        <m:ctrlPr>
                          <a:rPr lang="en-US" b="0" i="1" smtClean="0">
                            <a:latin typeface="Cambria Math" panose="02040503050406030204" pitchFamily="18" charset="0"/>
                          </a:rPr>
                        </m:ctrlPr>
                      </m:fPr>
                      <m:num>
                        <m:r>
                          <m:rPr>
                            <m:sty m:val="p"/>
                          </m:rPr>
                          <a:rPr lang="en-US" b="0" i="0" smtClean="0">
                            <a:latin typeface="Cambria Math"/>
                          </a:rPr>
                          <m:t>Δ</m:t>
                        </m:r>
                        <m:r>
                          <a:rPr lang="en-US" b="0" i="1" smtClean="0">
                            <a:latin typeface="Cambria Math"/>
                          </a:rPr>
                          <m:t>𝑠</m:t>
                        </m:r>
                      </m:num>
                      <m:den>
                        <m:r>
                          <a:rPr lang="en-US" b="0" i="1" smtClean="0">
                            <a:latin typeface="Cambria Math"/>
                          </a:rPr>
                          <m:t>𝑟</m:t>
                        </m:r>
                      </m:den>
                    </m:f>
                  </m:oMath>
                </a14:m>
                <a:endParaRPr lang="en-US" b="0" dirty="0"/>
              </a:p>
              <a:p>
                <a:pPr lvl="1"/>
                <a14:m>
                  <m:oMath xmlns:m="http://schemas.openxmlformats.org/officeDocument/2006/math">
                    <m:r>
                      <a:rPr lang="en-US" b="0" i="1" smtClean="0">
                        <a:latin typeface="Cambria Math"/>
                      </a:rPr>
                      <m:t>𝑊</m:t>
                    </m:r>
                    <m:r>
                      <a:rPr lang="en-US" b="0" i="1" smtClean="0">
                        <a:latin typeface="Cambria Math"/>
                      </a:rPr>
                      <m:t>=</m:t>
                    </m:r>
                    <m:r>
                      <a:rPr lang="en-US" b="0" i="1" smtClean="0">
                        <a:latin typeface="Cambria Math"/>
                      </a:rPr>
                      <m:t>𝜏𝜃</m:t>
                    </m:r>
                  </m:oMath>
                </a14:m>
                <a:endParaRPr lang="en-US" b="0" dirty="0"/>
              </a:p>
              <a:p>
                <a:endParaRPr lang="en-US" dirty="0"/>
              </a:p>
              <a:p>
                <a:r>
                  <a:rPr lang="en-US" dirty="0"/>
                  <a:t>Kinetic Energy</a:t>
                </a:r>
              </a:p>
              <a:p>
                <a:pPr lvl="1"/>
                <a14:m>
                  <m:oMath xmlns:m="http://schemas.openxmlformats.org/officeDocument/2006/math">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𝑟𝑜𝑡</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𝐼</m:t>
                    </m:r>
                    <m:sSup>
                      <m:sSupPr>
                        <m:ctrlPr>
                          <a:rPr lang="en-US" b="0" i="1" smtClean="0">
                            <a:latin typeface="Cambria Math" panose="02040503050406030204" pitchFamily="18" charset="0"/>
                          </a:rPr>
                        </m:ctrlPr>
                      </m:sSupPr>
                      <m:e>
                        <m:r>
                          <a:rPr lang="en-US" b="0" i="1" smtClean="0">
                            <a:latin typeface="Cambria Math"/>
                          </a:rPr>
                          <m:t>𝜔</m:t>
                        </m:r>
                      </m:e>
                      <m:sup>
                        <m:r>
                          <a:rPr lang="en-US" b="0" i="1" smtClean="0">
                            <a:latin typeface="Cambria Math"/>
                          </a:rPr>
                          <m:t>2</m:t>
                        </m:r>
                      </m:sup>
                    </m:sSup>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2033" t="-1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85000" lnSpcReduction="10000"/>
              </a:bodyPr>
              <a:lstStyle/>
              <a:p>
                <a:r>
                  <a:rPr lang="en-US" dirty="0"/>
                  <a:t>Conservation of Mechanical Energy</a:t>
                </a:r>
              </a:p>
              <a:p>
                <a:pPr lvl="1"/>
                <a14:m>
                  <m:oMath xmlns:m="http://schemas.openxmlformats.org/officeDocument/2006/math">
                    <m:r>
                      <a:rPr lang="en-US" b="0" i="1" smtClean="0">
                        <a:latin typeface="Cambria Math"/>
                      </a:rPr>
                      <m:t>𝑃</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𝑖</m:t>
                        </m:r>
                      </m:sub>
                    </m:sSub>
                    <m:r>
                      <a:rPr lang="en-US" b="0" i="1" smtClean="0">
                        <a:latin typeface="Cambria Math"/>
                      </a:rPr>
                      <m:t>+</m:t>
                    </m:r>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𝑖</m:t>
                        </m:r>
                      </m:sub>
                    </m:sSub>
                    <m:r>
                      <a:rPr lang="en-US" b="0" i="1" smtClean="0">
                        <a:latin typeface="Cambria Math"/>
                      </a:rPr>
                      <m:t>=</m:t>
                    </m:r>
                    <m:r>
                      <a:rPr lang="en-US" b="0" i="1" smtClean="0">
                        <a:latin typeface="Cambria Math"/>
                      </a:rPr>
                      <m:t>𝑃</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𝑓</m:t>
                        </m:r>
                      </m:sub>
                    </m:sSub>
                    <m:r>
                      <a:rPr lang="en-US" b="0" i="1" smtClean="0">
                        <a:latin typeface="Cambria Math"/>
                      </a:rPr>
                      <m:t>+</m:t>
                    </m:r>
                    <m:r>
                      <a:rPr lang="en-US" b="0" i="1" smtClean="0">
                        <a:latin typeface="Cambria Math"/>
                      </a:rPr>
                      <m:t>𝐾</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𝑓</m:t>
                        </m:r>
                      </m:sub>
                    </m:sSub>
                  </m:oMath>
                </a14:m>
                <a:endParaRPr lang="en-US" b="0" dirty="0"/>
              </a:p>
              <a:p>
                <a:pPr lvl="1"/>
                <a:r>
                  <a:rPr lang="en-US" dirty="0"/>
                  <a:t>Remember that the </a:t>
                </a:r>
                <a:r>
                  <a:rPr lang="en-US" i="1" dirty="0"/>
                  <a:t>KE</a:t>
                </a:r>
                <a:r>
                  <a:rPr lang="en-US" dirty="0"/>
                  <a:t> can include both translational and rotational.</a:t>
                </a: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4"/>
                <a:stretch>
                  <a:fillRect l="-2171" t="-1348" r="-814"/>
                </a:stretch>
              </a:blipFill>
            </p:spPr>
            <p:txBody>
              <a:bodyPr/>
              <a:lstStyle/>
              <a:p>
                <a:r>
                  <a:rPr lang="en-US">
                    <a:noFill/>
                  </a:rPr>
                  <a:t> </a:t>
                </a:r>
              </a:p>
            </p:txBody>
          </p:sp>
        </mc:Fallback>
      </mc:AlternateContent>
    </p:spTree>
    <p:extLst>
      <p:ext uri="{BB962C8B-B14F-4D97-AF65-F5344CB8AC3E}">
        <p14:creationId xmlns:p14="http://schemas.microsoft.com/office/powerpoint/2010/main" val="146017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04-05 Dynamics of Rotational Motion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t>Zorch, an archenemy of Superman, decides to slow Earth’s rotation to once per 28.0 h by exerting an opposing force at and parallel to the equator. Superman is not immediately concerned, because he knows </a:t>
                </a:r>
                <a:r>
                  <a:rPr lang="en-US" dirty="0" err="1"/>
                  <a:t>Zorch</a:t>
                </a:r>
                <a:r>
                  <a:rPr lang="en-US" dirty="0"/>
                  <a:t> can only exert a force of 4.00×10</a:t>
                </a:r>
                <a:r>
                  <a:rPr lang="en-US" baseline="30000" dirty="0"/>
                  <a:t>7</a:t>
                </a:r>
                <a:r>
                  <a:rPr lang="en-US" dirty="0"/>
                  <a:t> N (a little greater than a Saturn V rocket’s thrust). How long must </a:t>
                </a:r>
                <a:r>
                  <a:rPr lang="en-US" dirty="0" err="1"/>
                  <a:t>Zorch</a:t>
                </a:r>
                <a:r>
                  <a:rPr lang="en-US" dirty="0"/>
                  <a:t> push with this force to accomplish his goal? (This period gives Superman time to devote to other villains.)</a:t>
                </a:r>
              </a:p>
              <a:p>
                <a14:m>
                  <m:oMath xmlns:m="http://schemas.openxmlformats.org/officeDocument/2006/math">
                    <m:r>
                      <a:rPr lang="en-US" b="0" i="1" smtClean="0">
                        <a:latin typeface="Cambria Math"/>
                      </a:rPr>
                      <m:t>1.26×</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11</m:t>
                        </m:r>
                      </m:sup>
                    </m:sSup>
                    <m:r>
                      <a:rPr lang="en-US" b="0" i="1" smtClean="0">
                        <a:latin typeface="Cambria Math"/>
                      </a:rPr>
                      <m:t> </m:t>
                    </m:r>
                    <m:r>
                      <a:rPr lang="en-US" b="0" i="1" smtClean="0">
                        <a:latin typeface="Cambria Math"/>
                      </a:rPr>
                      <m:t>𝑦𝑟</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000" t="-1348" r="-1333"/>
                </a:stretch>
              </a:blipFill>
            </p:spPr>
            <p:txBody>
              <a:bodyPr/>
              <a:lstStyle/>
              <a:p>
                <a:r>
                  <a:rPr lang="en-US">
                    <a:noFill/>
                  </a:rPr>
                  <a:t> </a:t>
                </a:r>
              </a:p>
            </p:txBody>
          </p:sp>
        </mc:Fallback>
      </mc:AlternateContent>
    </p:spTree>
    <p:extLst>
      <p:ext uri="{BB962C8B-B14F-4D97-AF65-F5344CB8AC3E}">
        <p14:creationId xmlns:p14="http://schemas.microsoft.com/office/powerpoint/2010/main" val="1993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04-05 Dynamics of Rotational Motion</a:t>
            </a:r>
          </a:p>
        </p:txBody>
      </p:sp>
      <p:sp>
        <p:nvSpPr>
          <p:cNvPr id="3" name="Content Placeholder 2"/>
          <p:cNvSpPr>
            <a:spLocks noGrp="1"/>
          </p:cNvSpPr>
          <p:nvPr>
            <p:ph idx="1"/>
          </p:nvPr>
        </p:nvSpPr>
        <p:spPr/>
        <p:txBody>
          <a:bodyPr>
            <a:normAutofit fontScale="92500" lnSpcReduction="20000"/>
          </a:bodyPr>
          <a:lstStyle/>
          <a:p>
            <a:r>
              <a:rPr lang="en-US" dirty="0"/>
              <a:t>A solid sphere (</a:t>
            </a:r>
            <a:r>
              <a:rPr lang="en-US" i="1" dirty="0"/>
              <a:t>m</a:t>
            </a:r>
            <a:r>
              <a:rPr lang="en-US" dirty="0"/>
              <a:t> = 2 kg and </a:t>
            </a:r>
            <a:r>
              <a:rPr lang="en-US" i="1" dirty="0"/>
              <a:t>r</a:t>
            </a:r>
            <a:r>
              <a:rPr lang="en-US" dirty="0"/>
              <a:t> = 0.25 m) and a thin spherical shell (</a:t>
            </a:r>
            <a:r>
              <a:rPr lang="en-US" i="1" dirty="0"/>
              <a:t>m</a:t>
            </a:r>
            <a:r>
              <a:rPr lang="en-US" dirty="0"/>
              <a:t> = 2 kg and </a:t>
            </a:r>
            <a:r>
              <a:rPr lang="en-US" i="1" dirty="0"/>
              <a:t>r</a:t>
            </a:r>
            <a:r>
              <a:rPr lang="en-US" dirty="0"/>
              <a:t> = 0.25 m) roll down a ramp that is 0.5 m high. What is the velocity of each sphere as it reaches the bottom of the ramp?</a:t>
            </a:r>
          </a:p>
          <a:p>
            <a:endParaRPr lang="en-US" dirty="0"/>
          </a:p>
          <a:p>
            <a:r>
              <a:rPr lang="en-US" dirty="0"/>
              <a:t>Solid: 2.65 m/s</a:t>
            </a:r>
          </a:p>
          <a:p>
            <a:r>
              <a:rPr lang="en-US" dirty="0"/>
              <a:t>Shell: 2.42 m/s</a:t>
            </a:r>
          </a:p>
          <a:p>
            <a:endParaRPr lang="en-US" dirty="0"/>
          </a:p>
          <a:p>
            <a:r>
              <a:rPr lang="en-US" dirty="0"/>
              <a:t>Notice masses canceled so mass didn’t matter</a:t>
            </a:r>
          </a:p>
        </p:txBody>
      </p:sp>
    </p:spTree>
    <p:extLst>
      <p:ext uri="{BB962C8B-B14F-4D97-AF65-F5344CB8AC3E}">
        <p14:creationId xmlns:p14="http://schemas.microsoft.com/office/powerpoint/2010/main" val="127961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04-05 Homework</a:t>
            </a:r>
          </a:p>
        </p:txBody>
      </p:sp>
      <p:sp>
        <p:nvSpPr>
          <p:cNvPr id="3" name="Content Placeholder 2"/>
          <p:cNvSpPr>
            <a:spLocks noGrp="1"/>
          </p:cNvSpPr>
          <p:nvPr>
            <p:ph sz="half" idx="1"/>
          </p:nvPr>
        </p:nvSpPr>
        <p:spPr/>
        <p:txBody>
          <a:bodyPr>
            <a:normAutofit/>
          </a:bodyPr>
          <a:lstStyle/>
          <a:p>
            <a:r>
              <a:rPr lang="en-US" sz="2000" dirty="0"/>
              <a:t>Don’t spin your wheels as you use energy to solve these problems</a:t>
            </a:r>
          </a:p>
          <a:p>
            <a:endParaRPr lang="en-US" sz="2000" dirty="0"/>
          </a:p>
          <a:p>
            <a:r>
              <a:rPr lang="en-US" sz="2000" dirty="0"/>
              <a:t>Read 10.5</a:t>
            </a:r>
          </a:p>
          <a:p>
            <a:endParaRPr lang="en-US" sz="2000" dirty="0"/>
          </a:p>
          <a:p>
            <a:endParaRPr lang="en-US" sz="2000" dirty="0"/>
          </a:p>
        </p:txBody>
      </p:sp>
      <p:sp>
        <p:nvSpPr>
          <p:cNvPr id="4" name="Content Placeholder 3"/>
          <p:cNvSpPr>
            <a:spLocks noGrp="1"/>
          </p:cNvSpPr>
          <p:nvPr>
            <p:ph sz="half" idx="2"/>
          </p:nvPr>
        </p:nvSpPr>
        <p:spPr>
          <a:xfrm>
            <a:off x="4648200" y="1200150"/>
            <a:ext cx="4495800" cy="3714750"/>
          </a:xfrm>
        </p:spPr>
        <p:txBody>
          <a:bodyPr>
            <a:normAutofit/>
          </a:bodyPr>
          <a:lstStyle/>
          <a:p>
            <a:endParaRPr lang="en-US" b="0" dirty="0"/>
          </a:p>
        </p:txBody>
      </p:sp>
    </p:spTree>
    <p:extLst>
      <p:ext uri="{BB962C8B-B14F-4D97-AF65-F5344CB8AC3E}">
        <p14:creationId xmlns:p14="http://schemas.microsoft.com/office/powerpoint/2010/main" val="3846248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3AFB-1817-467E-9E13-1034CFAC6B3A}"/>
              </a:ext>
            </a:extLst>
          </p:cNvPr>
          <p:cNvSpPr>
            <a:spLocks noGrp="1"/>
          </p:cNvSpPr>
          <p:nvPr>
            <p:ph type="title"/>
          </p:nvPr>
        </p:nvSpPr>
        <p:spPr/>
        <p:txBody>
          <a:bodyPr/>
          <a:lstStyle/>
          <a:p>
            <a:r>
              <a:rPr lang="en-US" dirty="0"/>
              <a:t>04-06 Angular Momentum</a:t>
            </a:r>
          </a:p>
        </p:txBody>
      </p:sp>
      <p:sp>
        <p:nvSpPr>
          <p:cNvPr id="3" name="Text Placeholder 2">
            <a:extLst>
              <a:ext uri="{FF2B5EF4-FFF2-40B4-BE49-F238E27FC236}">
                <a16:creationId xmlns:a16="http://schemas.microsoft.com/office/drawing/2014/main" id="{52EE9C19-3BB3-4597-AFB2-6EEA2EB6074C}"/>
              </a:ext>
            </a:extLst>
          </p:cNvPr>
          <p:cNvSpPr>
            <a:spLocks noGrp="1"/>
          </p:cNvSpPr>
          <p:nvPr>
            <p:ph type="body" idx="1"/>
          </p:nvPr>
        </p:nvSpPr>
        <p:spPr/>
        <p:txBody>
          <a:bodyPr/>
          <a:lstStyle/>
          <a:p>
            <a:r>
              <a:rPr lang="en-US" dirty="0"/>
              <a:t>In this lesson you will…</a:t>
            </a:r>
          </a:p>
          <a:p>
            <a:r>
              <a:rPr lang="en-US" dirty="0"/>
              <a:t>• Understand the analogy between angular momentum and linear momentum.</a:t>
            </a:r>
          </a:p>
          <a:p>
            <a:r>
              <a:rPr lang="en-US" dirty="0"/>
              <a:t>• Observe the relationship between torque and angular momentum.</a:t>
            </a:r>
          </a:p>
          <a:p>
            <a:r>
              <a:rPr lang="en-US" dirty="0"/>
              <a:t>• Apply the law of conservation of angular momentum.</a:t>
            </a:r>
          </a:p>
        </p:txBody>
      </p:sp>
    </p:spTree>
    <p:extLst>
      <p:ext uri="{BB962C8B-B14F-4D97-AF65-F5344CB8AC3E}">
        <p14:creationId xmlns:p14="http://schemas.microsoft.com/office/powerpoint/2010/main" val="1687495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04-06 Angular Momentum</a:t>
            </a:r>
          </a:p>
        </p:txBody>
      </p:sp>
      <p:sp>
        <p:nvSpPr>
          <p:cNvPr id="5" name="Content Placeholder 4"/>
          <p:cNvSpPr>
            <a:spLocks noGrp="1"/>
          </p:cNvSpPr>
          <p:nvPr>
            <p:ph sz="half" idx="1"/>
          </p:nvPr>
        </p:nvSpPr>
        <p:spPr/>
        <p:txBody>
          <a:bodyPr>
            <a:noAutofit/>
          </a:bodyPr>
          <a:lstStyle/>
          <a:p>
            <a:r>
              <a:rPr lang="en-US" sz="2400" dirty="0"/>
              <a:t>Linear momentum</a:t>
            </a:r>
          </a:p>
          <a:p>
            <a:pPr lvl="1"/>
            <a:r>
              <a:rPr lang="en-US" sz="2000" dirty="0"/>
              <a:t>p = </a:t>
            </a:r>
            <a:r>
              <a:rPr lang="en-US" sz="2000" dirty="0" err="1"/>
              <a:t>mv</a:t>
            </a:r>
            <a:endParaRPr lang="en-US" sz="2000" dirty="0"/>
          </a:p>
          <a:p>
            <a:endParaRPr lang="en-US" sz="2400" dirty="0"/>
          </a:p>
          <a:p>
            <a:r>
              <a:rPr lang="en-US" sz="2400" dirty="0"/>
              <a:t>Angular momentum</a:t>
            </a:r>
          </a:p>
          <a:p>
            <a:pPr lvl="1"/>
            <a:r>
              <a:rPr lang="en-US" sz="2000" dirty="0"/>
              <a:t>L = I</a:t>
            </a:r>
            <a:r>
              <a:rPr lang="el-GR" sz="2000" dirty="0"/>
              <a:t>ω</a:t>
            </a:r>
            <a:endParaRPr lang="en-US" sz="2000" dirty="0"/>
          </a:p>
          <a:p>
            <a:pPr lvl="1"/>
            <a:endParaRPr lang="en-US" sz="2000" dirty="0"/>
          </a:p>
          <a:p>
            <a:pPr lvl="1"/>
            <a:r>
              <a:rPr lang="en-US" sz="2000" dirty="0"/>
              <a:t>Unit: </a:t>
            </a:r>
          </a:p>
          <a:p>
            <a:pPr lvl="1"/>
            <a:r>
              <a:rPr lang="en-US" sz="2000" dirty="0"/>
              <a:t>kg m</a:t>
            </a:r>
            <a:r>
              <a:rPr lang="en-US" sz="2000" baseline="30000" dirty="0"/>
              <a:t>2</a:t>
            </a:r>
            <a:r>
              <a:rPr lang="en-US" sz="2000" dirty="0"/>
              <a:t>/s</a:t>
            </a:r>
          </a:p>
          <a:p>
            <a:pPr lvl="1"/>
            <a:r>
              <a:rPr lang="el-GR" sz="2000" dirty="0"/>
              <a:t>ω</a:t>
            </a:r>
            <a:r>
              <a:rPr lang="en-US" sz="2000" dirty="0"/>
              <a:t> must be in </a:t>
            </a:r>
            <a:r>
              <a:rPr lang="en-US" sz="2000" dirty="0" err="1"/>
              <a:t>rad</a:t>
            </a:r>
            <a:r>
              <a:rPr lang="en-US" sz="2000" dirty="0"/>
              <a:t>/s</a:t>
            </a:r>
          </a:p>
        </p:txBody>
      </p:sp>
      <mc:AlternateContent xmlns:mc="http://schemas.openxmlformats.org/markup-compatibility/2006" xmlns:a14="http://schemas.microsoft.com/office/drawing/2010/main">
        <mc:Choice Requires="a14">
          <p:sp>
            <p:nvSpPr>
              <p:cNvPr id="6" name="Content Placeholder 5"/>
              <p:cNvSpPr>
                <a:spLocks noGrp="1"/>
              </p:cNvSpPr>
              <p:nvPr>
                <p:ph sz="half" idx="2"/>
              </p:nvPr>
            </p:nvSpPr>
            <p:spPr/>
            <p:txBody>
              <a:bodyPr>
                <a:normAutofit fontScale="92500"/>
              </a:bodyPr>
              <a:lstStyle/>
              <a:p>
                <a:r>
                  <a:rPr lang="en-US" dirty="0"/>
                  <a:t>When you rotate something you exert a torque.</a:t>
                </a:r>
              </a:p>
              <a:p>
                <a:r>
                  <a:rPr lang="en-US" dirty="0"/>
                  <a:t>More torque = faster change in angular momentum</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𝜏</m:t>
                        </m:r>
                      </m:e>
                      <m:sub>
                        <m:r>
                          <a:rPr lang="en-US" b="0" i="1" smtClean="0">
                            <a:latin typeface="Cambria Math"/>
                          </a:rPr>
                          <m:t>𝑛𝑒𝑡</m:t>
                        </m:r>
                      </m:sub>
                    </m:sSub>
                    <m:r>
                      <a:rPr lang="en-US" b="0" i="1" smtClean="0">
                        <a:latin typeface="Cambria Math"/>
                      </a:rPr>
                      <m:t>=</m:t>
                    </m:r>
                    <m:f>
                      <m:fPr>
                        <m:ctrlPr>
                          <a:rPr lang="en-US" b="0" i="1" smtClean="0">
                            <a:latin typeface="Cambria Math" panose="02040503050406030204" pitchFamily="18" charset="0"/>
                          </a:rPr>
                        </m:ctrlPr>
                      </m:fPr>
                      <m:num>
                        <m:r>
                          <m:rPr>
                            <m:sty m:val="p"/>
                          </m:rPr>
                          <a:rPr lang="en-US" b="0" i="0" smtClean="0">
                            <a:latin typeface="Cambria Math"/>
                          </a:rPr>
                          <m:t>Δ</m:t>
                        </m:r>
                        <m:r>
                          <a:rPr lang="en-US" b="0" i="1" smtClean="0">
                            <a:latin typeface="Cambria Math"/>
                          </a:rPr>
                          <m:t>𝐿</m:t>
                        </m:r>
                      </m:num>
                      <m:den>
                        <m:r>
                          <m:rPr>
                            <m:sty m:val="p"/>
                          </m:rPr>
                          <a:rPr lang="en-US" b="0" i="0" smtClean="0">
                            <a:latin typeface="Cambria Math"/>
                          </a:rPr>
                          <m:t>Δ</m:t>
                        </m:r>
                        <m:r>
                          <a:rPr lang="en-US" b="0" i="1" smtClean="0">
                            <a:latin typeface="Cambria Math"/>
                          </a:rPr>
                          <m:t>𝑡</m:t>
                        </m:r>
                      </m:den>
                    </m:f>
                  </m:oMath>
                </a14:m>
                <a:endParaRPr lang="en-US" b="0" dirty="0"/>
              </a:p>
              <a:p>
                <a:r>
                  <a:rPr lang="en-US" dirty="0"/>
                  <a:t>Like </a:t>
                </a:r>
                <a14:m>
                  <m:oMath xmlns:m="http://schemas.openxmlformats.org/officeDocument/2006/math">
                    <m:r>
                      <a:rPr lang="en-US" b="0" i="1" smtClean="0">
                        <a:latin typeface="Cambria Math"/>
                      </a:rPr>
                      <m:t>𝐹</m:t>
                    </m:r>
                    <m:r>
                      <a:rPr lang="en-US" b="0" i="1" smtClean="0">
                        <a:latin typeface="Cambria Math"/>
                      </a:rPr>
                      <m:t>=</m:t>
                    </m:r>
                    <m:f>
                      <m:fPr>
                        <m:ctrlPr>
                          <a:rPr lang="en-US" b="0" i="1" smtClean="0">
                            <a:latin typeface="Cambria Math" panose="02040503050406030204" pitchFamily="18" charset="0"/>
                          </a:rPr>
                        </m:ctrlPr>
                      </m:fPr>
                      <m:num>
                        <m:r>
                          <m:rPr>
                            <m:sty m:val="p"/>
                          </m:rPr>
                          <a:rPr lang="en-US" b="0" i="0" smtClean="0">
                            <a:latin typeface="Cambria Math"/>
                          </a:rPr>
                          <m:t>Δ</m:t>
                        </m:r>
                        <m:r>
                          <a:rPr lang="en-US" b="0" i="1" smtClean="0">
                            <a:latin typeface="Cambria Math"/>
                          </a:rPr>
                          <m:t>𝑝</m:t>
                        </m:r>
                      </m:num>
                      <m:den>
                        <m:r>
                          <m:rPr>
                            <m:sty m:val="p"/>
                          </m:rPr>
                          <a:rPr lang="en-US" b="0" i="0" smtClean="0">
                            <a:latin typeface="Cambria Math"/>
                          </a:rPr>
                          <m:t>Δ</m:t>
                        </m:r>
                        <m:r>
                          <a:rPr lang="en-US" b="0" i="1" smtClean="0">
                            <a:latin typeface="Cambria Math"/>
                          </a:rPr>
                          <m:t>𝑡</m:t>
                        </m:r>
                      </m:den>
                    </m:f>
                  </m:oMath>
                </a14:m>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blipFill rotWithShape="1">
                <a:blip r:embed="rId3"/>
                <a:stretch>
                  <a:fillRect l="-2171" t="-1348"/>
                </a:stretch>
              </a:blipFill>
            </p:spPr>
            <p:txBody>
              <a:bodyPr/>
              <a:lstStyle/>
              <a:p>
                <a:r>
                  <a:rPr lang="en-US">
                    <a:noFill/>
                  </a:rPr>
                  <a:t> </a:t>
                </a:r>
              </a:p>
            </p:txBody>
          </p:sp>
        </mc:Fallback>
      </mc:AlternateContent>
    </p:spTree>
    <p:extLst>
      <p:ext uri="{BB962C8B-B14F-4D97-AF65-F5344CB8AC3E}">
        <p14:creationId xmlns:p14="http://schemas.microsoft.com/office/powerpoint/2010/main" val="22812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04-06 Angular Momentum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Linear momentum of a system is conserved 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𝑛𝑒𝑡</m:t>
                        </m:r>
                      </m:sub>
                    </m:sSub>
                    <m:r>
                      <a:rPr lang="en-US" b="0" i="1" smtClean="0">
                        <a:latin typeface="Cambria Math"/>
                      </a:rPr>
                      <m:t>=0</m:t>
                    </m:r>
                  </m:oMath>
                </a14:m>
                <a:endParaRPr lang="en-US" dirty="0"/>
              </a:p>
              <a:p>
                <a:pPr lvl="1"/>
                <a:r>
                  <a:rPr lang="en-US" dirty="0"/>
                  <a:t>p</a:t>
                </a:r>
                <a:r>
                  <a:rPr lang="en-US" baseline="-25000" dirty="0"/>
                  <a:t>0</a:t>
                </a:r>
                <a:r>
                  <a:rPr lang="en-US" dirty="0"/>
                  <a:t> = </a:t>
                </a:r>
                <a:r>
                  <a:rPr lang="en-US" dirty="0" err="1"/>
                  <a:t>p</a:t>
                </a:r>
                <a:r>
                  <a:rPr lang="en-US" baseline="-25000" dirty="0" err="1"/>
                  <a:t>f</a:t>
                </a:r>
                <a:endParaRPr lang="en-US" dirty="0"/>
              </a:p>
              <a:p>
                <a:endParaRPr lang="en-US" dirty="0"/>
              </a:p>
              <a:p>
                <a:r>
                  <a:rPr lang="en-US" dirty="0"/>
                  <a:t>Angular momentum of a system is also conserved 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𝜏</m:t>
                        </m:r>
                      </m:e>
                      <m:sub>
                        <m:r>
                          <a:rPr lang="en-US" b="0" i="1" smtClean="0">
                            <a:latin typeface="Cambria Math"/>
                          </a:rPr>
                          <m:t>𝑛𝑒𝑡</m:t>
                        </m:r>
                      </m:sub>
                    </m:sSub>
                    <m:r>
                      <a:rPr lang="en-US" b="0" i="1" smtClean="0">
                        <a:latin typeface="Cambria Math"/>
                      </a:rPr>
                      <m:t>=0</m:t>
                    </m:r>
                  </m:oMath>
                </a14:m>
                <a:endParaRPr lang="en-US" dirty="0"/>
              </a:p>
              <a:p>
                <a:pPr lvl="1"/>
                <a:r>
                  <a:rPr lang="en-US" dirty="0"/>
                  <a:t>L</a:t>
                </a:r>
                <a:r>
                  <a:rPr lang="en-US" baseline="-25000" dirty="0"/>
                  <a:t>0</a:t>
                </a:r>
                <a:r>
                  <a:rPr lang="en-US" dirty="0"/>
                  <a:t> = L</a:t>
                </a:r>
                <a:r>
                  <a:rPr lang="en-US" baseline="-25000" dirty="0"/>
                  <a:t>f</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000" t="-1348"/>
                </a:stretch>
              </a:blipFill>
            </p:spPr>
            <p:txBody>
              <a:bodyPr/>
              <a:lstStyle/>
              <a:p>
                <a:r>
                  <a:rPr lang="en-US">
                    <a:noFill/>
                  </a:rPr>
                  <a:t> </a:t>
                </a:r>
              </a:p>
            </p:txBody>
          </p:sp>
        </mc:Fallback>
      </mc:AlternateContent>
    </p:spTree>
    <p:extLst>
      <p:ext uri="{BB962C8B-B14F-4D97-AF65-F5344CB8AC3E}">
        <p14:creationId xmlns:p14="http://schemas.microsoft.com/office/powerpoint/2010/main" val="250583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04-06 Angular Momentum</a:t>
            </a:r>
          </a:p>
        </p:txBody>
      </p:sp>
      <mc:AlternateContent xmlns:mc="http://schemas.openxmlformats.org/markup-compatibility/2006" xmlns:a14="http://schemas.microsoft.com/office/drawing/2010/main">
        <mc:Choice Requires="a14">
          <p:sp>
            <p:nvSpPr>
              <p:cNvPr id="5" name="Content Placeholder 4"/>
              <p:cNvSpPr>
                <a:spLocks noGrp="1"/>
              </p:cNvSpPr>
              <p:nvPr>
                <p:ph sz="quarter" idx="1"/>
              </p:nvPr>
            </p:nvSpPr>
            <p:spPr/>
            <p:txBody>
              <a:bodyPr>
                <a:normAutofit/>
              </a:bodyPr>
              <a:lstStyle/>
              <a:p>
                <a:r>
                  <a:rPr lang="en-US" sz="2000" dirty="0"/>
                  <a:t>A 10-kg solid disk with r = 0.40 m is spinning at 8 </a:t>
                </a:r>
                <a:r>
                  <a:rPr lang="en-US" sz="2000" dirty="0" err="1"/>
                  <a:t>rad</a:t>
                </a:r>
                <a:r>
                  <a:rPr lang="en-US" sz="2000" dirty="0"/>
                  <a:t>/s.  A 9-kg solid disk with r = 0.30 m is dropped onto the first disk.  If the first disk was initially not rotating, what is the angular velocity after the disks are together?</a:t>
                </a:r>
              </a:p>
              <a:p>
                <a:pPr lvl="1"/>
                <a:r>
                  <a:rPr lang="el-GR" sz="2000" dirty="0"/>
                  <a:t>ω</a:t>
                </a:r>
                <a:r>
                  <a:rPr lang="en-US" sz="2000" dirty="0"/>
                  <a:t> = 5.31 rad/s</a:t>
                </a:r>
              </a:p>
              <a:p>
                <a:r>
                  <a:rPr lang="en-US" sz="2000" dirty="0"/>
                  <a:t>What was the torque applied by the first disk onto the second if the collision takes 0.01 s?</a:t>
                </a:r>
              </a:p>
              <a:p>
                <a:pPr lvl="1"/>
                <a14:m>
                  <m:oMath xmlns:m="http://schemas.openxmlformats.org/officeDocument/2006/math">
                    <m:r>
                      <a:rPr lang="en-US" sz="2000" b="0" i="1" smtClean="0">
                        <a:latin typeface="Cambria Math"/>
                      </a:rPr>
                      <m:t>𝜏</m:t>
                    </m:r>
                  </m:oMath>
                </a14:m>
                <a:r>
                  <a:rPr lang="en-US" sz="2000" dirty="0"/>
                  <a:t> = 215 Nm</a:t>
                </a:r>
              </a:p>
            </p:txBody>
          </p:sp>
        </mc:Choice>
        <mc:Fallback xmlns="">
          <p:sp>
            <p:nvSpPr>
              <p:cNvPr id="5" name="Content Placeholder 4"/>
              <p:cNvSpPr>
                <a:spLocks noGrp="1" noRot="1" noChangeAspect="1" noMove="1" noResize="1" noEditPoints="1" noAdjustHandles="1" noChangeArrowheads="1" noChangeShapeType="1" noTextEdit="1"/>
              </p:cNvSpPr>
              <p:nvPr>
                <p:ph sz="quarter" idx="1"/>
              </p:nvPr>
            </p:nvSpPr>
            <p:spPr>
              <a:blipFill rotWithShape="1">
                <a:blip r:embed="rId3"/>
                <a:stretch>
                  <a:fillRect l="-467" t="-898"/>
                </a:stretch>
              </a:blipFill>
            </p:spPr>
            <p:txBody>
              <a:bodyPr/>
              <a:lstStyle/>
              <a:p>
                <a:r>
                  <a:rPr lang="en-US">
                    <a:noFill/>
                  </a:rPr>
                  <a:t> </a:t>
                </a:r>
              </a:p>
            </p:txBody>
          </p:sp>
        </mc:Fallback>
      </mc:AlternateContent>
      <p:sp>
        <p:nvSpPr>
          <p:cNvPr id="4" name="Flowchart: Magnetic Disk 3"/>
          <p:cNvSpPr/>
          <p:nvPr/>
        </p:nvSpPr>
        <p:spPr>
          <a:xfrm>
            <a:off x="5305425" y="4614354"/>
            <a:ext cx="1847850" cy="278606"/>
          </a:xfrm>
          <a:prstGeom prst="flowChartMagneticDisk">
            <a:avLst/>
          </a:prstGeom>
          <a:solidFill>
            <a:srgbClr val="FF0000"/>
          </a:solidFill>
          <a:ln w="28575"/>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Flowchart: Magnetic Disk 5"/>
          <p:cNvSpPr/>
          <p:nvPr/>
        </p:nvSpPr>
        <p:spPr>
          <a:xfrm>
            <a:off x="5715001" y="3429000"/>
            <a:ext cx="981075" cy="207169"/>
          </a:xfrm>
          <a:prstGeom prst="flowChartMagneticDisk">
            <a:avLst/>
          </a:prstGeom>
          <a:solidFill>
            <a:srgbClr val="FF0000"/>
          </a:solidFill>
          <a:ln w="28575"/>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67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8.33333E-7 0.00162 L 8.33333E-7 0.203 " pathEditMode="relative" rAng="0" ptsTypes="AA">
                                      <p:cBhvr>
                                        <p:cTn id="20" dur="2000" fill="hold"/>
                                        <p:tgtEl>
                                          <p:spTgt spid="6"/>
                                        </p:tgtEl>
                                        <p:attrNameLst>
                                          <p:attrName>ppt_x</p:attrName>
                                          <p:attrName>ppt_y</p:attrName>
                                        </p:attrNameLst>
                                      </p:cBhvr>
                                      <p:rCtr x="0" y="101"/>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animBg="1"/>
      <p:bldP spid="6" grpId="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04-06 Angular Momentum</a:t>
            </a:r>
            <a:endParaRPr lang="en-US" sz="3600" i="1" dirty="0"/>
          </a:p>
        </p:txBody>
      </p:sp>
      <p:sp>
        <p:nvSpPr>
          <p:cNvPr id="3" name="Content Placeholder 2"/>
          <p:cNvSpPr>
            <a:spLocks noGrp="1"/>
          </p:cNvSpPr>
          <p:nvPr>
            <p:ph idx="1"/>
          </p:nvPr>
        </p:nvSpPr>
        <p:spPr/>
        <p:txBody>
          <a:bodyPr/>
          <a:lstStyle/>
          <a:p>
            <a:r>
              <a:rPr lang="en-US" dirty="0"/>
              <a:t>Angular Momentum conserved if net external torque is zero</a:t>
            </a:r>
          </a:p>
          <a:p>
            <a:r>
              <a:rPr lang="en-US" dirty="0"/>
              <a:t>Linear Momentum conserved if net external force is zero</a:t>
            </a:r>
          </a:p>
          <a:p>
            <a:r>
              <a:rPr lang="en-US" dirty="0"/>
              <a:t>Kinetic Energy conserved if elastic collision</a:t>
            </a:r>
          </a:p>
        </p:txBody>
      </p:sp>
    </p:spTree>
    <p:extLst>
      <p:ext uri="{BB962C8B-B14F-4D97-AF65-F5344CB8AC3E}">
        <p14:creationId xmlns:p14="http://schemas.microsoft.com/office/powerpoint/2010/main" val="36227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04-06 Angular Momentum</a:t>
            </a:r>
          </a:p>
        </p:txBody>
      </p:sp>
      <p:sp>
        <p:nvSpPr>
          <p:cNvPr id="3" name="Content Placeholder 2"/>
          <p:cNvSpPr>
            <a:spLocks noGrp="1"/>
          </p:cNvSpPr>
          <p:nvPr>
            <p:ph sz="half" idx="1"/>
          </p:nvPr>
        </p:nvSpPr>
        <p:spPr>
          <a:xfrm>
            <a:off x="0" y="1200151"/>
            <a:ext cx="4876800" cy="3394472"/>
          </a:xfrm>
        </p:spPr>
        <p:txBody>
          <a:bodyPr>
            <a:normAutofit fontScale="85000" lnSpcReduction="10000"/>
          </a:bodyPr>
          <a:lstStyle/>
          <a:p>
            <a:r>
              <a:rPr lang="en-US" dirty="0"/>
              <a:t>Direction of angular quantities</a:t>
            </a:r>
          </a:p>
          <a:p>
            <a:pPr lvl="1"/>
            <a:r>
              <a:rPr lang="en-US" dirty="0"/>
              <a:t>Right-hand Rule</a:t>
            </a:r>
          </a:p>
          <a:p>
            <a:pPr lvl="1"/>
            <a:r>
              <a:rPr lang="en-US" dirty="0"/>
              <a:t>Hold hand out with thumb out along axis</a:t>
            </a:r>
          </a:p>
          <a:p>
            <a:pPr lvl="1"/>
            <a:r>
              <a:rPr lang="en-US" dirty="0"/>
              <a:t>Curl your fingers in direction of motion</a:t>
            </a:r>
            <a:r>
              <a:rPr lang="en-US" i="1" dirty="0"/>
              <a:t> </a:t>
            </a:r>
            <a:r>
              <a:rPr lang="en-US" dirty="0"/>
              <a:t>(you may have to turn your hand upside down)</a:t>
            </a:r>
          </a:p>
          <a:p>
            <a:pPr lvl="1"/>
            <a:r>
              <a:rPr lang="en-US" b="0" i="0" dirty="0"/>
              <a:t>vector</a:t>
            </a:r>
            <a:r>
              <a:rPr lang="en-US" dirty="0"/>
              <a:t> in direction of thumb</a:t>
            </a:r>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72156" y="-3056"/>
            <a:ext cx="4271845" cy="5146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7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04-01 Equilibrium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0" y="1200150"/>
                <a:ext cx="9144000" cy="3771900"/>
              </a:xfrm>
            </p:spPr>
            <p:txBody>
              <a:bodyPr>
                <a:normAutofit fontScale="85000" lnSpcReduction="20000"/>
              </a:bodyPr>
              <a:lstStyle/>
              <a:p>
                <a:r>
                  <a:rPr lang="en-US" dirty="0"/>
                  <a:t>Think of opening a door</a:t>
                </a:r>
              </a:p>
              <a:p>
                <a:endParaRPr lang="en-US" dirty="0"/>
              </a:p>
              <a:p>
                <a:endParaRPr lang="en-US" dirty="0"/>
              </a:p>
              <a:p>
                <a:endParaRPr lang="en-US" dirty="0"/>
              </a:p>
              <a:p>
                <a:endParaRPr lang="en-US" dirty="0"/>
              </a:p>
              <a:p>
                <a:r>
                  <a:rPr lang="en-US" dirty="0"/>
                  <a:t>Which opens the door the best?</a:t>
                </a:r>
              </a:p>
              <a:p>
                <a:pPr lvl="1"/>
                <a:r>
                  <a:rPr lang="en-US" dirty="0"/>
                  <a:t>Picture a</a:t>
                </a:r>
              </a:p>
              <a:p>
                <a:r>
                  <a:rPr lang="en-US" dirty="0"/>
                  <a:t>Big force </a:t>
                </a:r>
                <a:r>
                  <a:rPr lang="en-US" dirty="0">
                    <a:sym typeface="Wingdings" pitchFamily="2" charset="2"/>
                  </a:rPr>
                  <a:t> large torque</a:t>
                </a:r>
              </a:p>
              <a:p>
                <a:r>
                  <a:rPr lang="en-US" dirty="0">
                    <a:sym typeface="Wingdings" pitchFamily="2" charset="2"/>
                  </a:rPr>
                  <a:t>Force away from pivot  large torque</a:t>
                </a:r>
              </a:p>
              <a:p>
                <a:r>
                  <a:rPr lang="en-US" dirty="0">
                    <a:sym typeface="Wingdings" pitchFamily="2" charset="2"/>
                  </a:rPr>
                  <a:t>Force directed </a:t>
                </a:r>
                <a14:m>
                  <m:oMath xmlns:m="http://schemas.openxmlformats.org/officeDocument/2006/math">
                    <m:r>
                      <a:rPr lang="en-US" b="0" i="1" smtClean="0">
                        <a:latin typeface="Cambria Math"/>
                        <a:sym typeface="Wingdings" pitchFamily="2" charset="2"/>
                      </a:rPr>
                      <m:t>⊥</m:t>
                    </m:r>
                  </m:oMath>
                </a14:m>
                <a:r>
                  <a:rPr lang="en-US" dirty="0">
                    <a:sym typeface="Wingdings" pitchFamily="2" charset="2"/>
                  </a:rPr>
                  <a:t> to door  large torque</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0" y="1600200"/>
                <a:ext cx="9144000" cy="5029200"/>
              </a:xfrm>
              <a:blipFill rotWithShape="1">
                <a:blip r:embed="rId3"/>
                <a:stretch>
                  <a:fillRect l="-1000" t="-2061"/>
                </a:stretch>
              </a:blipFill>
            </p:spPr>
            <p:txBody>
              <a:bodyPr/>
              <a:lstStyle/>
              <a:p>
                <a:r>
                  <a:rPr lang="en-US">
                    <a:noFill/>
                  </a:rPr>
                  <a:t> </a:t>
                </a:r>
              </a:p>
            </p:txBody>
          </p:sp>
        </mc:Fallback>
      </mc:AlternateContent>
      <p:pic>
        <p:nvPicPr>
          <p:cNvPr id="4" name="Picture 3" descr="F09.02.jpg"/>
          <p:cNvPicPr>
            <a:picLocks noChangeAspect="1"/>
          </p:cNvPicPr>
          <p:nvPr/>
        </p:nvPicPr>
        <p:blipFill>
          <a:blip r:embed="rId4" cstate="print"/>
          <a:stretch>
            <a:fillRect/>
          </a:stretch>
        </p:blipFill>
        <p:spPr>
          <a:xfrm>
            <a:off x="152400" y="1596934"/>
            <a:ext cx="8839200" cy="1374866"/>
          </a:xfrm>
          <a:prstGeom prst="rect">
            <a:avLst/>
          </a:prstGeom>
        </p:spPr>
      </p:pic>
    </p:spTree>
    <p:extLst>
      <p:ext uri="{BB962C8B-B14F-4D97-AF65-F5344CB8AC3E}">
        <p14:creationId xmlns:p14="http://schemas.microsoft.com/office/powerpoint/2010/main" val="353802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7" presetClass="entr" presetSubtype="1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04-06 Angular Momentum</a:t>
            </a:r>
          </a:p>
        </p:txBody>
      </p:sp>
      <p:sp>
        <p:nvSpPr>
          <p:cNvPr id="3" name="Content Placeholder 2"/>
          <p:cNvSpPr>
            <a:spLocks noGrp="1"/>
          </p:cNvSpPr>
          <p:nvPr>
            <p:ph sz="half" idx="1"/>
          </p:nvPr>
        </p:nvSpPr>
        <p:spPr>
          <a:xfrm>
            <a:off x="-1" y="1200151"/>
            <a:ext cx="5638801" cy="3394472"/>
          </a:xfrm>
        </p:spPr>
        <p:txBody>
          <a:bodyPr/>
          <a:lstStyle/>
          <a:p>
            <a:r>
              <a:rPr lang="en-US" dirty="0"/>
              <a:t>A person is holding a spinning bicycle wheel while he stands on a stationary frictionless turntable. What will happen if he suddenly flips the bicycle wheel over so that it is spinning in the opposite direction?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1" y="1176670"/>
            <a:ext cx="3470988" cy="3985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763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04-06 Angular Momentum</a:t>
            </a:r>
          </a:p>
        </p:txBody>
      </p:sp>
      <p:sp>
        <p:nvSpPr>
          <p:cNvPr id="3" name="Content Placeholder 2"/>
          <p:cNvSpPr>
            <a:spLocks noGrp="1"/>
          </p:cNvSpPr>
          <p:nvPr>
            <p:ph sz="half" idx="1"/>
          </p:nvPr>
        </p:nvSpPr>
        <p:spPr>
          <a:xfrm>
            <a:off x="0" y="1200150"/>
            <a:ext cx="4495800" cy="3829050"/>
          </a:xfrm>
        </p:spPr>
        <p:txBody>
          <a:bodyPr>
            <a:normAutofit fontScale="62500" lnSpcReduction="20000"/>
          </a:bodyPr>
          <a:lstStyle/>
          <a:p>
            <a:r>
              <a:rPr lang="en-US" dirty="0"/>
              <a:t>Gyroscopes</a:t>
            </a:r>
          </a:p>
          <a:p>
            <a:r>
              <a:rPr lang="en-US" b="1" dirty="0"/>
              <a:t>T</a:t>
            </a:r>
            <a:r>
              <a:rPr lang="en-US" dirty="0"/>
              <a:t>wo forces acting on a spinning gyroscope. The torque produced is perpendicular to the angular momentum, thus the direction of the torque is changed, but not its magnitude. The gyroscope </a:t>
            </a:r>
            <a:r>
              <a:rPr lang="en-US" i="1" dirty="0" err="1"/>
              <a:t>precesses</a:t>
            </a:r>
            <a:r>
              <a:rPr lang="en-US" i="1" dirty="0"/>
              <a:t> </a:t>
            </a:r>
            <a:r>
              <a:rPr lang="en-US" dirty="0"/>
              <a:t>around a vertical axis, since the torque is always horizontal and perpendicular to </a:t>
            </a:r>
            <a:r>
              <a:rPr lang="en-US" b="1" dirty="0"/>
              <a:t>L </a:t>
            </a:r>
            <a:r>
              <a:rPr lang="en-US" dirty="0"/>
              <a:t>. </a:t>
            </a:r>
          </a:p>
          <a:p>
            <a:r>
              <a:rPr lang="en-US" dirty="0"/>
              <a:t>If the gyroscope is </a:t>
            </a:r>
            <a:r>
              <a:rPr lang="en-US" b="1" i="1" dirty="0"/>
              <a:t>not</a:t>
            </a:r>
            <a:r>
              <a:rPr lang="en-US" i="1" dirty="0"/>
              <a:t> </a:t>
            </a:r>
            <a:r>
              <a:rPr lang="en-US" dirty="0"/>
              <a:t>spinning, it acquires angular momentum in the direction of the torque ( </a:t>
            </a:r>
            <a:r>
              <a:rPr lang="en-US" b="1" dirty="0"/>
              <a:t>L </a:t>
            </a:r>
            <a:r>
              <a:rPr lang="en-US" dirty="0"/>
              <a:t>= Δ</a:t>
            </a:r>
            <a:r>
              <a:rPr lang="en-US" b="1" dirty="0"/>
              <a:t>L </a:t>
            </a:r>
            <a:r>
              <a:rPr lang="en-US" dirty="0"/>
              <a:t>), and it rotates around a horizontal axis, falling over just as we would expect.</a:t>
            </a:r>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23156" y="1543051"/>
            <a:ext cx="4595445" cy="280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68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04-06 Homework</a:t>
            </a:r>
          </a:p>
        </p:txBody>
      </p:sp>
      <p:sp>
        <p:nvSpPr>
          <p:cNvPr id="3" name="Content Placeholder 2"/>
          <p:cNvSpPr>
            <a:spLocks noGrp="1"/>
          </p:cNvSpPr>
          <p:nvPr>
            <p:ph sz="half" idx="1"/>
          </p:nvPr>
        </p:nvSpPr>
        <p:spPr/>
        <p:txBody>
          <a:bodyPr>
            <a:normAutofit/>
          </a:bodyPr>
          <a:lstStyle/>
          <a:p>
            <a:r>
              <a:rPr lang="en-US" sz="2000" dirty="0"/>
              <a:t>Let you momentum carry you through these problems</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1448435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04-01 Equilibrium</a:t>
            </a:r>
          </a:p>
        </p:txBody>
      </p:sp>
      <p:sp>
        <p:nvSpPr>
          <p:cNvPr id="3" name="Content Placeholder 2"/>
          <p:cNvSpPr>
            <a:spLocks noGrp="1"/>
          </p:cNvSpPr>
          <p:nvPr>
            <p:ph sz="quarter" idx="1"/>
          </p:nvPr>
        </p:nvSpPr>
        <p:spPr/>
        <p:txBody>
          <a:bodyPr>
            <a:normAutofit fontScale="77500" lnSpcReduction="20000"/>
          </a:bodyPr>
          <a:lstStyle/>
          <a:p>
            <a:r>
              <a:rPr lang="el-GR" dirty="0"/>
              <a:t>τ</a:t>
            </a:r>
            <a:r>
              <a:rPr lang="en-US" dirty="0"/>
              <a:t> = F × r</a:t>
            </a:r>
          </a:p>
          <a:p>
            <a:pPr lvl="1"/>
            <a:r>
              <a:rPr lang="en-US" dirty="0"/>
              <a:t>This means we use the component of the force that is perpendicular to the lever arm</a:t>
            </a:r>
          </a:p>
          <a:p>
            <a:r>
              <a:rPr lang="el-GR" dirty="0"/>
              <a:t>τ</a:t>
            </a:r>
            <a:r>
              <a:rPr lang="en-US" dirty="0"/>
              <a:t> = F</a:t>
            </a:r>
            <a:r>
              <a:rPr lang="en-US" baseline="-25000" dirty="0">
                <a:sym typeface="Symbol"/>
              </a:rPr>
              <a:t></a:t>
            </a:r>
            <a:r>
              <a:rPr lang="en-US" dirty="0"/>
              <a:t> r</a:t>
            </a:r>
          </a:p>
          <a:p>
            <a:r>
              <a:rPr lang="el-GR" dirty="0"/>
              <a:t>τ</a:t>
            </a:r>
            <a:r>
              <a:rPr lang="en-US" dirty="0"/>
              <a:t> = F r sin </a:t>
            </a:r>
            <a:r>
              <a:rPr lang="el-GR" dirty="0"/>
              <a:t>θ</a:t>
            </a:r>
            <a:endParaRPr lang="en-US" dirty="0"/>
          </a:p>
          <a:p>
            <a:pPr lvl="1"/>
            <a:r>
              <a:rPr lang="el-GR" dirty="0"/>
              <a:t>θ</a:t>
            </a:r>
            <a:r>
              <a:rPr lang="en-US" dirty="0"/>
              <a:t> is the angle between the force and the radius</a:t>
            </a:r>
          </a:p>
          <a:p>
            <a:endParaRPr lang="en-US" dirty="0"/>
          </a:p>
          <a:p>
            <a:r>
              <a:rPr lang="en-US" dirty="0"/>
              <a:t>Unit: Nm</a:t>
            </a:r>
          </a:p>
          <a:p>
            <a:pPr lvl="1"/>
            <a:r>
              <a:rPr lang="en-US" dirty="0"/>
              <a:t>CCW </a:t>
            </a:r>
            <a:r>
              <a:rPr lang="en-US" dirty="0">
                <a:sym typeface="Wingdings" pitchFamily="2" charset="2"/>
              </a:rPr>
              <a:t> +</a:t>
            </a:r>
          </a:p>
          <a:p>
            <a:pPr lvl="1"/>
            <a:r>
              <a:rPr lang="en-US" dirty="0">
                <a:sym typeface="Wingdings" pitchFamily="2" charset="2"/>
              </a:rPr>
              <a:t>CW  -</a:t>
            </a:r>
            <a:endParaRPr lang="en-US" dirty="0"/>
          </a:p>
          <a:p>
            <a:endParaRPr lang="en-US" dirty="0"/>
          </a:p>
          <a:p>
            <a:endParaRPr lang="en-US" dirty="0"/>
          </a:p>
        </p:txBody>
      </p:sp>
      <p:pic>
        <p:nvPicPr>
          <p:cNvPr id="4" name="Picture 3" descr="F09.03.jpg"/>
          <p:cNvPicPr>
            <a:picLocks noChangeAspect="1"/>
          </p:cNvPicPr>
          <p:nvPr/>
        </p:nvPicPr>
        <p:blipFill>
          <a:blip r:embed="rId3" cstate="print"/>
          <a:srcRect r="66164" b="36842"/>
          <a:stretch>
            <a:fillRect/>
          </a:stretch>
        </p:blipFill>
        <p:spPr>
          <a:xfrm>
            <a:off x="6324600" y="3257550"/>
            <a:ext cx="2667000" cy="1747262"/>
          </a:xfrm>
          <a:prstGeom prst="rect">
            <a:avLst/>
          </a:prstGeom>
        </p:spPr>
      </p:pic>
    </p:spTree>
    <p:extLst>
      <p:ext uri="{BB962C8B-B14F-4D97-AF65-F5344CB8AC3E}">
        <p14:creationId xmlns:p14="http://schemas.microsoft.com/office/powerpoint/2010/main" val="272432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15200" y="3543300"/>
            <a:ext cx="1828800" cy="1600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600" dirty="0"/>
              <a:t>04-01 Equilibrium</a:t>
            </a:r>
          </a:p>
        </p:txBody>
      </p:sp>
      <p:sp>
        <p:nvSpPr>
          <p:cNvPr id="3" name="Content Placeholder 2"/>
          <p:cNvSpPr>
            <a:spLocks noGrp="1"/>
          </p:cNvSpPr>
          <p:nvPr>
            <p:ph sz="quarter" idx="1"/>
          </p:nvPr>
        </p:nvSpPr>
        <p:spPr/>
        <p:txBody>
          <a:bodyPr>
            <a:normAutofit fontScale="92500" lnSpcReduction="10000"/>
          </a:bodyPr>
          <a:lstStyle/>
          <a:p>
            <a:r>
              <a:rPr lang="en-US" sz="2400" dirty="0"/>
              <a:t>You are meeting the parents of your new “special” friend for the first time.  After being at their house for a couple of hours, you walk out to discover the little brother has let all the air out of one of your tires.  Not knowing the reason for the flat tire, you decide to change it.  You have a 50-cm long lug-wrench attached to a </a:t>
            </a:r>
            <a:r>
              <a:rPr lang="en-US" sz="2400" dirty="0" err="1"/>
              <a:t>lugnut</a:t>
            </a:r>
            <a:r>
              <a:rPr lang="en-US" sz="2400" dirty="0"/>
              <a:t> as shown.  If 900 Nm of torque is needed, how much force is needed?</a:t>
            </a:r>
          </a:p>
          <a:p>
            <a:endParaRPr lang="en-US" sz="2400" dirty="0"/>
          </a:p>
          <a:p>
            <a:r>
              <a:rPr lang="en-US" sz="2400" dirty="0"/>
              <a:t>F = 2078 N</a:t>
            </a:r>
          </a:p>
          <a:p>
            <a:endParaRPr lang="en-US" sz="2400" dirty="0"/>
          </a:p>
          <a:p>
            <a:r>
              <a:rPr lang="en-US" sz="2400" dirty="0"/>
              <a:t>Less force required if pushed at 90°</a:t>
            </a:r>
          </a:p>
        </p:txBody>
      </p:sp>
      <p:grpSp>
        <p:nvGrpSpPr>
          <p:cNvPr id="4" name="Group 3"/>
          <p:cNvGrpSpPr/>
          <p:nvPr/>
        </p:nvGrpSpPr>
        <p:grpSpPr>
          <a:xfrm>
            <a:off x="6172200" y="3028950"/>
            <a:ext cx="2286000" cy="1943100"/>
            <a:chOff x="5638800" y="4038600"/>
            <a:chExt cx="2819400" cy="2590800"/>
          </a:xfrm>
        </p:grpSpPr>
        <p:pic>
          <p:nvPicPr>
            <p:cNvPr id="5" name="Picture 4" descr="lug wrench 3.jpg"/>
            <p:cNvPicPr>
              <a:picLocks noChangeAspect="1"/>
            </p:cNvPicPr>
            <p:nvPr/>
          </p:nvPicPr>
          <p:blipFill>
            <a:blip r:embed="rId3" cstate="print"/>
            <a:stretch>
              <a:fillRect/>
            </a:stretch>
          </p:blipFill>
          <p:spPr>
            <a:xfrm>
              <a:off x="5638800" y="4191000"/>
              <a:ext cx="2438400" cy="2438400"/>
            </a:xfrm>
            <a:prstGeom prst="rect">
              <a:avLst/>
            </a:prstGeom>
          </p:spPr>
        </p:pic>
        <p:cxnSp>
          <p:nvCxnSpPr>
            <p:cNvPr id="7" name="Straight Arrow Connector 6"/>
            <p:cNvCxnSpPr/>
            <p:nvPr/>
          </p:nvCxnSpPr>
          <p:spPr>
            <a:xfrm rot="5400000">
              <a:off x="7620000" y="4191000"/>
              <a:ext cx="990600" cy="6858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 name="Arc 7"/>
            <p:cNvSpPr/>
            <p:nvPr/>
          </p:nvSpPr>
          <p:spPr>
            <a:xfrm>
              <a:off x="7315200" y="4724400"/>
              <a:ext cx="685800" cy="685800"/>
            </a:xfrm>
            <a:prstGeom prst="arc">
              <a:avLst>
                <a:gd name="adj1" fmla="val 10754769"/>
                <a:gd name="adj2" fmla="val 1872652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6954520" y="4431268"/>
              <a:ext cx="817880" cy="492443"/>
            </a:xfrm>
            <a:prstGeom prst="rect">
              <a:avLst/>
            </a:prstGeom>
            <a:noFill/>
          </p:spPr>
          <p:txBody>
            <a:bodyPr wrap="square" rtlCol="0">
              <a:spAutoFit/>
            </a:bodyPr>
            <a:lstStyle/>
            <a:p>
              <a:r>
                <a:rPr lang="en-US" dirty="0"/>
                <a:t>120°</a:t>
              </a:r>
            </a:p>
          </p:txBody>
        </p:sp>
      </p:grpSp>
    </p:spTree>
    <p:extLst>
      <p:ext uri="{BB962C8B-B14F-4D97-AF65-F5344CB8AC3E}">
        <p14:creationId xmlns:p14="http://schemas.microsoft.com/office/powerpoint/2010/main" val="355712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04-01 Equilibrium</a:t>
            </a:r>
          </a:p>
        </p:txBody>
      </p:sp>
      <p:sp>
        <p:nvSpPr>
          <p:cNvPr id="3" name="Content Placeholder 2"/>
          <p:cNvSpPr>
            <a:spLocks noGrp="1"/>
          </p:cNvSpPr>
          <p:nvPr>
            <p:ph idx="1"/>
          </p:nvPr>
        </p:nvSpPr>
        <p:spPr/>
        <p:txBody>
          <a:bodyPr/>
          <a:lstStyle/>
          <a:p>
            <a:r>
              <a:rPr lang="en-US" dirty="0"/>
              <a:t>Second condition of equilibrium</a:t>
            </a:r>
          </a:p>
          <a:p>
            <a:pPr lvl="1"/>
            <a:r>
              <a:rPr lang="en-US" dirty="0"/>
              <a:t>Net torque = 0</a:t>
            </a:r>
          </a:p>
          <a:p>
            <a:pPr lvl="1"/>
            <a:endParaRPr lang="en-US" dirty="0"/>
          </a:p>
          <a:p>
            <a:endParaRPr lang="en-US" dirty="0"/>
          </a:p>
        </p:txBody>
      </p:sp>
    </p:spTree>
    <p:extLst>
      <p:ext uri="{BB962C8B-B14F-4D97-AF65-F5344CB8AC3E}">
        <p14:creationId xmlns:p14="http://schemas.microsoft.com/office/powerpoint/2010/main" val="411334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04-01 Equilibrium</a:t>
            </a:r>
          </a:p>
        </p:txBody>
      </p:sp>
      <p:sp>
        <p:nvSpPr>
          <p:cNvPr id="3" name="Content Placeholder 2"/>
          <p:cNvSpPr>
            <a:spLocks noGrp="1"/>
          </p:cNvSpPr>
          <p:nvPr>
            <p:ph idx="1"/>
          </p:nvPr>
        </p:nvSpPr>
        <p:spPr/>
        <p:txBody>
          <a:bodyPr>
            <a:normAutofit fontScale="92500" lnSpcReduction="20000"/>
          </a:bodyPr>
          <a:lstStyle/>
          <a:p>
            <a:r>
              <a:rPr lang="en-US" dirty="0"/>
              <a:t>A 5 m, 10 kg seesaw is balanced by a little girl (25 kg) and her father (80 kg) at opposite ends as shown below. How far from the seesaw’s center of mass must the fulcrum be placed?</a:t>
            </a:r>
          </a:p>
          <a:p>
            <a:pPr lvl="1"/>
            <a:r>
              <a:rPr lang="en-US" dirty="0"/>
              <a:t>1.20 m</a:t>
            </a:r>
          </a:p>
          <a:p>
            <a:r>
              <a:rPr lang="en-US" dirty="0"/>
              <a:t>How much force</a:t>
            </a:r>
            <a:br>
              <a:rPr lang="en-US" dirty="0"/>
            </a:br>
            <a:r>
              <a:rPr lang="en-US" dirty="0"/>
              <a:t>must the fulcrum </a:t>
            </a:r>
            <a:br>
              <a:rPr lang="en-US" dirty="0"/>
            </a:br>
            <a:r>
              <a:rPr lang="en-US" dirty="0"/>
              <a:t>support?</a:t>
            </a:r>
          </a:p>
          <a:p>
            <a:pPr lvl="1"/>
            <a:r>
              <a:rPr lang="en-US" dirty="0"/>
              <a:t>1029 N</a:t>
            </a:r>
          </a:p>
        </p:txBody>
      </p:sp>
      <p:grpSp>
        <p:nvGrpSpPr>
          <p:cNvPr id="43" name="Group 42"/>
          <p:cNvGrpSpPr/>
          <p:nvPr/>
        </p:nvGrpSpPr>
        <p:grpSpPr>
          <a:xfrm>
            <a:off x="4440983" y="2500021"/>
            <a:ext cx="3367573" cy="1626632"/>
            <a:chOff x="1585427" y="4038600"/>
            <a:chExt cx="3367573" cy="2168843"/>
          </a:xfrm>
        </p:grpSpPr>
        <p:sp>
          <p:nvSpPr>
            <p:cNvPr id="5" name="Rectangle 4"/>
            <p:cNvSpPr/>
            <p:nvPr/>
          </p:nvSpPr>
          <p:spPr>
            <a:xfrm>
              <a:off x="1600200" y="5029200"/>
              <a:ext cx="3352800" cy="152400"/>
            </a:xfrm>
            <a:prstGeom prst="rect">
              <a:avLst/>
            </a:prstGeom>
            <a:solidFill>
              <a:schemeClr val="tx2">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3616390" y="5187820"/>
              <a:ext cx="5334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648200" y="4038600"/>
              <a:ext cx="304800" cy="990600"/>
              <a:chOff x="5791200" y="3657600"/>
              <a:chExt cx="304800" cy="990600"/>
            </a:xfrm>
          </p:grpSpPr>
          <p:cxnSp>
            <p:nvCxnSpPr>
              <p:cNvPr id="8" name="Straight Connector 7"/>
              <p:cNvCxnSpPr/>
              <p:nvPr/>
            </p:nvCxnSpPr>
            <p:spPr>
              <a:xfrm flipV="1">
                <a:off x="5791200" y="4419600"/>
                <a:ext cx="152400" cy="22860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943600" y="4419600"/>
                <a:ext cx="152400" cy="22860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943600" y="3958469"/>
                <a:ext cx="0" cy="461131"/>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91200" y="4189034"/>
                <a:ext cx="304800" cy="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Smiley Face 19"/>
              <p:cNvSpPr/>
              <p:nvPr/>
            </p:nvSpPr>
            <p:spPr>
              <a:xfrm>
                <a:off x="5791200" y="3657600"/>
                <a:ext cx="304800" cy="304800"/>
              </a:xfrm>
              <a:prstGeom prst="smileyFace">
                <a:avLst/>
              </a:prstGeom>
              <a:solidFill>
                <a:schemeClr val="accent4">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1585427" y="4419600"/>
              <a:ext cx="228600" cy="609600"/>
              <a:chOff x="6477000" y="3429000"/>
              <a:chExt cx="228600" cy="609600"/>
            </a:xfrm>
          </p:grpSpPr>
          <p:sp>
            <p:nvSpPr>
              <p:cNvPr id="22" name="Isosceles Triangle 21"/>
              <p:cNvSpPr/>
              <p:nvPr/>
            </p:nvSpPr>
            <p:spPr>
              <a:xfrm>
                <a:off x="6477000" y="3810000"/>
                <a:ext cx="228600" cy="148469"/>
              </a:xfrm>
              <a:prstGeom prst="triangle">
                <a:avLst/>
              </a:prstGeom>
              <a:solidFill>
                <a:schemeClr val="accent2">
                  <a:lumMod val="75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6553200" y="3962400"/>
                <a:ext cx="0" cy="76200"/>
              </a:xfrm>
              <a:prstGeom prst="line">
                <a:avLst/>
              </a:prstGeom>
              <a:ln w="28575">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629400" y="3962400"/>
                <a:ext cx="0" cy="76200"/>
              </a:xfrm>
              <a:prstGeom prst="line">
                <a:avLst/>
              </a:prstGeom>
              <a:ln w="28575">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2" idx="0"/>
              </p:cNvCxnSpPr>
              <p:nvPr/>
            </p:nvCxnSpPr>
            <p:spPr>
              <a:xfrm flipV="1">
                <a:off x="6591300" y="3657600"/>
                <a:ext cx="0" cy="152400"/>
              </a:xfrm>
              <a:prstGeom prst="line">
                <a:avLst/>
              </a:prstGeom>
              <a:ln w="28575">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Smiley Face 27"/>
              <p:cNvSpPr/>
              <p:nvPr/>
            </p:nvSpPr>
            <p:spPr>
              <a:xfrm>
                <a:off x="6477000" y="3429000"/>
                <a:ext cx="228600" cy="228600"/>
              </a:xfrm>
              <a:prstGeom prst="smileyFace">
                <a:avLst/>
              </a:prstGeom>
              <a:solidFill>
                <a:schemeClr val="accent2">
                  <a:lumMod val="75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6477000" y="3733800"/>
                <a:ext cx="228600" cy="0"/>
              </a:xfrm>
              <a:prstGeom prst="line">
                <a:avLst/>
              </a:prstGeom>
              <a:ln w="28575">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Arrow Connector 32"/>
            <p:cNvCxnSpPr/>
            <p:nvPr/>
          </p:nvCxnSpPr>
          <p:spPr>
            <a:xfrm>
              <a:off x="1600200" y="5715000"/>
              <a:ext cx="3352800" cy="0"/>
            </a:xfrm>
            <a:prstGeom prst="straightConnector1">
              <a:avLst/>
            </a:prstGeom>
            <a:ln w="28575">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p:cNvCxnSpPr>
            <p:nvPr/>
          </p:nvCxnSpPr>
          <p:spPr>
            <a:xfrm>
              <a:off x="3276600" y="5181600"/>
              <a:ext cx="0" cy="31102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276600" y="4800600"/>
              <a:ext cx="606490" cy="0"/>
            </a:xfrm>
            <a:prstGeom prst="straightConnector1">
              <a:avLst/>
            </a:prstGeom>
            <a:ln w="28575">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959289" y="4038600"/>
              <a:ext cx="687355" cy="492443"/>
            </a:xfrm>
            <a:prstGeom prst="rect">
              <a:avLst/>
            </a:prstGeom>
            <a:noFill/>
          </p:spPr>
          <p:txBody>
            <a:bodyPr wrap="square" rtlCol="0">
              <a:spAutoFit/>
            </a:bodyPr>
            <a:lstStyle/>
            <a:p>
              <a:r>
                <a:rPr lang="en-US" dirty="0"/>
                <a:t>80 kg</a:t>
              </a:r>
            </a:p>
          </p:txBody>
        </p:sp>
        <p:sp>
          <p:nvSpPr>
            <p:cNvPr id="39" name="TextBox 38"/>
            <p:cNvSpPr txBox="1"/>
            <p:nvPr/>
          </p:nvSpPr>
          <p:spPr>
            <a:xfrm>
              <a:off x="1860679" y="4419600"/>
              <a:ext cx="687355" cy="492443"/>
            </a:xfrm>
            <a:prstGeom prst="rect">
              <a:avLst/>
            </a:prstGeom>
            <a:noFill/>
          </p:spPr>
          <p:txBody>
            <a:bodyPr wrap="square" rtlCol="0">
              <a:spAutoFit/>
            </a:bodyPr>
            <a:lstStyle/>
            <a:p>
              <a:r>
                <a:rPr lang="en-US" dirty="0"/>
                <a:t>25 kg</a:t>
              </a:r>
            </a:p>
          </p:txBody>
        </p:sp>
        <p:sp>
          <p:nvSpPr>
            <p:cNvPr id="40" name="TextBox 39"/>
            <p:cNvSpPr txBox="1"/>
            <p:nvPr/>
          </p:nvSpPr>
          <p:spPr>
            <a:xfrm>
              <a:off x="3304593" y="4337439"/>
              <a:ext cx="687355" cy="492443"/>
            </a:xfrm>
            <a:prstGeom prst="rect">
              <a:avLst/>
            </a:prstGeom>
            <a:noFill/>
          </p:spPr>
          <p:txBody>
            <a:bodyPr wrap="square" rtlCol="0">
              <a:spAutoFit/>
            </a:bodyPr>
            <a:lstStyle/>
            <a:p>
              <a:r>
                <a:rPr lang="en-US" dirty="0"/>
                <a:t>x m</a:t>
              </a:r>
            </a:p>
          </p:txBody>
        </p:sp>
        <p:sp>
          <p:nvSpPr>
            <p:cNvPr id="41" name="TextBox 40"/>
            <p:cNvSpPr txBox="1"/>
            <p:nvPr/>
          </p:nvSpPr>
          <p:spPr>
            <a:xfrm>
              <a:off x="2590800" y="5200261"/>
              <a:ext cx="687355" cy="492443"/>
            </a:xfrm>
            <a:prstGeom prst="rect">
              <a:avLst/>
            </a:prstGeom>
            <a:noFill/>
          </p:spPr>
          <p:txBody>
            <a:bodyPr wrap="square" rtlCol="0">
              <a:spAutoFit/>
            </a:bodyPr>
            <a:lstStyle/>
            <a:p>
              <a:r>
                <a:rPr lang="en-US" dirty="0"/>
                <a:t>10 kg</a:t>
              </a:r>
            </a:p>
          </p:txBody>
        </p:sp>
        <p:sp>
          <p:nvSpPr>
            <p:cNvPr id="42" name="TextBox 41"/>
            <p:cNvSpPr txBox="1"/>
            <p:nvPr/>
          </p:nvSpPr>
          <p:spPr>
            <a:xfrm>
              <a:off x="3048000" y="5715000"/>
              <a:ext cx="687355" cy="492443"/>
            </a:xfrm>
            <a:prstGeom prst="rect">
              <a:avLst/>
            </a:prstGeom>
            <a:noFill/>
          </p:spPr>
          <p:txBody>
            <a:bodyPr wrap="square" rtlCol="0">
              <a:spAutoFit/>
            </a:bodyPr>
            <a:lstStyle/>
            <a:p>
              <a:r>
                <a:rPr lang="en-US" dirty="0"/>
                <a:t>5 m</a:t>
              </a:r>
            </a:p>
          </p:txBody>
        </p:sp>
      </p:grpSp>
    </p:spTree>
    <p:extLst>
      <p:ext uri="{BB962C8B-B14F-4D97-AF65-F5344CB8AC3E}">
        <p14:creationId xmlns:p14="http://schemas.microsoft.com/office/powerpoint/2010/main" val="350970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9650</TotalTime>
  <Words>3195</Words>
  <Application>Microsoft Office PowerPoint</Application>
  <PresentationFormat>On-screen Show (16:9)</PresentationFormat>
  <Paragraphs>470</Paragraphs>
  <Slides>52</Slides>
  <Notes>46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Cambria</vt:lpstr>
      <vt:lpstr>Cambria Math</vt:lpstr>
      <vt:lpstr>Comic Sans MS</vt:lpstr>
      <vt:lpstr>Symbol</vt:lpstr>
      <vt:lpstr>Wingdings</vt:lpstr>
      <vt:lpstr>Wingdings 2</vt:lpstr>
      <vt:lpstr>Office Theme</vt:lpstr>
      <vt:lpstr>Rotational Motion</vt:lpstr>
      <vt:lpstr>PowerPoint Presentation</vt:lpstr>
      <vt:lpstr>04-01 Equilibrium</vt:lpstr>
      <vt:lpstr>04-01 Equilibrium</vt:lpstr>
      <vt:lpstr>04-01 Equilibrium</vt:lpstr>
      <vt:lpstr>04-01 Equilibrium</vt:lpstr>
      <vt:lpstr>04-01 Equilibrium</vt:lpstr>
      <vt:lpstr>04-01 Equilibrium</vt:lpstr>
      <vt:lpstr>04-01 Equilibrium</vt:lpstr>
      <vt:lpstr>04-01 Homework</vt:lpstr>
      <vt:lpstr>04-02 Stability and Applications</vt:lpstr>
      <vt:lpstr>04-02 Stability and Applications</vt:lpstr>
      <vt:lpstr>04-02 Stability and Applications</vt:lpstr>
      <vt:lpstr>04-02 Stability and Applications</vt:lpstr>
      <vt:lpstr>04-02 Stability and Applications</vt:lpstr>
      <vt:lpstr>04-02 Stability and Applications</vt:lpstr>
      <vt:lpstr>04-02 Stability and Applications</vt:lpstr>
      <vt:lpstr>04-02 Homework</vt:lpstr>
      <vt:lpstr>04-03 Simple Machines, Muscles, and Joints</vt:lpstr>
      <vt:lpstr>04-03 Simple Machines, Muscles, and Joints</vt:lpstr>
      <vt:lpstr>04-03 Simple Machines, Muscles, and Joints</vt:lpstr>
      <vt:lpstr>04-03 Simple Machines, Muscles, and Joints</vt:lpstr>
      <vt:lpstr>04-03 Simple Machines, Muscles, and Joints</vt:lpstr>
      <vt:lpstr>04-03 Simple Machines, Muscles, and Joints</vt:lpstr>
      <vt:lpstr>04-03 Simple Machines, Muscles, and Joints</vt:lpstr>
      <vt:lpstr>PowerPoint Presentation</vt:lpstr>
      <vt:lpstr>04-03 Homework</vt:lpstr>
      <vt:lpstr>04-04 Kinematics of Rotational Motion</vt:lpstr>
      <vt:lpstr>04-04 Kinematics of Rotational Motion</vt:lpstr>
      <vt:lpstr>04-04 Kinematics of Rotational Motion</vt:lpstr>
      <vt:lpstr>04-04 Kinematics of Rotational Motion</vt:lpstr>
      <vt:lpstr>04-04 Kinematics of Rotational Motion</vt:lpstr>
      <vt:lpstr>04-04 Kinematics of Rotational Motion</vt:lpstr>
      <vt:lpstr>PowerPoint Presentation</vt:lpstr>
      <vt:lpstr>04-04 Kinematics of Rotational Motion</vt:lpstr>
      <vt:lpstr>04-04 Homework</vt:lpstr>
      <vt:lpstr>04-05 Dynamics of Rotational Motion</vt:lpstr>
      <vt:lpstr>04-05 Dynamics of Rotational Motion</vt:lpstr>
      <vt:lpstr>04-05 Dynamics of Rotational Motion</vt:lpstr>
      <vt:lpstr>04-05 Dynamics of Rotational Motion</vt:lpstr>
      <vt:lpstr>04-05 Dynamics of Rotational Motion</vt:lpstr>
      <vt:lpstr>04-05 Dynamics of Rotational Motion</vt:lpstr>
      <vt:lpstr>04-05 Homework</vt:lpstr>
      <vt:lpstr>04-06 Angular Momentum</vt:lpstr>
      <vt:lpstr>04-06 Angular Momentum</vt:lpstr>
      <vt:lpstr>04-06 Angular Momentum</vt:lpstr>
      <vt:lpstr>04-06 Angular Momentum</vt:lpstr>
      <vt:lpstr>04-06 Angular Momentum</vt:lpstr>
      <vt:lpstr>04-06 Angular Momentum</vt:lpstr>
      <vt:lpstr>04-06 Angular Momentum</vt:lpstr>
      <vt:lpstr>04-06 Angular Momentum</vt:lpstr>
      <vt:lpstr>04-06 Homework</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Wright</dc:creator>
  <cp:lastModifiedBy>Richard Wright</cp:lastModifiedBy>
  <cp:revision>77</cp:revision>
  <dcterms:created xsi:type="dcterms:W3CDTF">2013-05-13T19:20:20Z</dcterms:created>
  <dcterms:modified xsi:type="dcterms:W3CDTF">2021-08-18T15:18:58Z</dcterms:modified>
</cp:coreProperties>
</file>